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5"/>
  </p:notesMasterIdLst>
  <p:handoutMasterIdLst>
    <p:handoutMasterId r:id="rId26"/>
  </p:handoutMasterIdLst>
  <p:sldIdLst>
    <p:sldId id="256" r:id="rId2"/>
    <p:sldId id="309" r:id="rId3"/>
    <p:sldId id="310" r:id="rId4"/>
    <p:sldId id="276" r:id="rId5"/>
    <p:sldId id="329" r:id="rId6"/>
    <p:sldId id="379" r:id="rId7"/>
    <p:sldId id="320" r:id="rId8"/>
    <p:sldId id="376" r:id="rId9"/>
    <p:sldId id="332" r:id="rId10"/>
    <p:sldId id="371" r:id="rId11"/>
    <p:sldId id="378" r:id="rId12"/>
    <p:sldId id="324" r:id="rId13"/>
    <p:sldId id="377" r:id="rId14"/>
    <p:sldId id="381" r:id="rId15"/>
    <p:sldId id="380" r:id="rId16"/>
    <p:sldId id="372" r:id="rId17"/>
    <p:sldId id="370" r:id="rId18"/>
    <p:sldId id="368" r:id="rId19"/>
    <p:sldId id="363" r:id="rId20"/>
    <p:sldId id="382" r:id="rId21"/>
    <p:sldId id="361" r:id="rId22"/>
    <p:sldId id="326" r:id="rId23"/>
    <p:sldId id="375" r:id="rId24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A04BC"/>
    <a:srgbClr val="FC1402"/>
    <a:srgbClr val="59FDDA"/>
    <a:srgbClr val="FF6600"/>
    <a:srgbClr val="EDB29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16" autoAdjust="0"/>
    <p:restoredTop sz="97388" autoAdjust="0"/>
  </p:normalViewPr>
  <p:slideViewPr>
    <p:cSldViewPr>
      <p:cViewPr varScale="1">
        <p:scale>
          <a:sx n="99" d="100"/>
          <a:sy n="99" d="100"/>
        </p:scale>
        <p:origin x="931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6F676EF8-D3D7-4038-AE5B-036CBB1EF379}" type="datetimeFigureOut">
              <a:rPr lang="ru-RU"/>
              <a:pPr>
                <a:defRPr/>
              </a:pPr>
              <a:t>30.10.2020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2998A9C7-8013-41C8-BD73-D517FB4A0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86D68656-667B-4131-9918-A198ABDD9ABC}" type="datetimeFigureOut">
              <a:rPr lang="ru-RU"/>
              <a:pPr>
                <a:defRPr/>
              </a:pPr>
              <a:t>30.10.2020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C4D109A6-8E24-4CB7-909C-4751827BFC1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0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ru-RU" sz="1400"/>
              <a:t>Самый современный подход, который используется во всем мире, основанный на неоспоримой важности социально-коммуникативного обмена ребенка и среды, в которой он живет.</a:t>
            </a:r>
          </a:p>
          <a:p>
            <a:pPr eaLnBrk="1" hangingPunct="1">
              <a:spcBef>
                <a:spcPct val="0"/>
              </a:spcBef>
            </a:pPr>
            <a:endParaRPr lang="ru-RU" sz="1400"/>
          </a:p>
        </p:txBody>
      </p:sp>
      <p:sp>
        <p:nvSpPr>
          <p:cNvPr id="15363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BEB53F4-2CF5-455E-AC8B-2EC32A867435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77500" lnSpcReduction="20000"/>
          </a:bodyPr>
          <a:lstStyle/>
          <a:p>
            <a:pPr marL="152400" indent="-152400"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Проводя обследование, важно понять каково развитие ребенка – с одной стороны, а с другой –  что у него происходит с точки зрения развития компетенций.</a:t>
            </a:r>
          </a:p>
          <a:p>
            <a:pPr marL="152400" indent="-152400"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  <a:p>
            <a:pPr marL="152400" indent="-152400"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П.Л. </a:t>
            </a:r>
            <a:r>
              <a:rPr lang="ru-RU" dirty="0" err="1"/>
              <a:t>Жиянова</a:t>
            </a:r>
            <a:r>
              <a:rPr lang="ru-RU" dirty="0"/>
              <a:t> разработала Дневник развития ребенка, опираясь на </a:t>
            </a:r>
          </a:p>
          <a:p>
            <a:pPr marL="152400" indent="-152400"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  <a:p>
            <a:pPr marL="152400" indent="-152400"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Области/сферы/стороны развития</a:t>
            </a:r>
          </a:p>
          <a:p>
            <a:pPr marL="152400" indent="-152400"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  <a:p>
            <a:pPr marL="152400" indent="-152400"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В дневнике выделены 5 областей.</a:t>
            </a:r>
            <a:endParaRPr lang="ru-RU" b="1" dirty="0"/>
          </a:p>
          <a:p>
            <a:pPr marL="152400" indent="-152400"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/>
              <a:t>1.Навыки общения</a:t>
            </a:r>
            <a:endParaRPr lang="ru-RU" i="1" dirty="0"/>
          </a:p>
          <a:p>
            <a:pPr marL="171450" indent="-171450"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i="1" dirty="0"/>
              <a:t>Навыки общения </a:t>
            </a:r>
            <a:r>
              <a:rPr lang="ru-RU" dirty="0"/>
              <a:t>включают в себя множество разнообразных способов, с помощью которых ребёнок взаимодействует с окружающими: то, как он смотрит, показывает пальчиком, улыбается и разговаривает. Здесь также важно умение обращать внимание на окружающих и выслушивать их, понимать, что они говорят и самостоятельно пользоваться речевыми навыками.</a:t>
            </a:r>
          </a:p>
          <a:p>
            <a:pPr marL="152400" indent="-152400"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ru-RU" b="1" dirty="0"/>
          </a:p>
          <a:p>
            <a:pPr marL="152400" indent="-152400"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/>
              <a:t>2. Область социально-эмоционального развития</a:t>
            </a:r>
            <a:endParaRPr lang="ru-RU" dirty="0"/>
          </a:p>
          <a:p>
            <a:pPr marL="171450" indent="-171450"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/>
              <a:t>К</a:t>
            </a:r>
            <a:r>
              <a:rPr lang="ru-RU" i="1" dirty="0"/>
              <a:t> области социально-эмоционального развития </a:t>
            </a:r>
            <a:r>
              <a:rPr lang="ru-RU" dirty="0"/>
              <a:t>относится</a:t>
            </a:r>
            <a:r>
              <a:rPr lang="ru-RU" i="1" dirty="0"/>
              <a:t> </a:t>
            </a:r>
            <a:r>
              <a:rPr lang="ru-RU" dirty="0"/>
              <a:t>способность ребёнка понимать, кто он такой, какие чувства он может испытывать, как нужно себя вести и как налаживать отношения с окружающими.</a:t>
            </a:r>
          </a:p>
          <a:p>
            <a:pPr marL="171450" indent="-171450"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b="1" dirty="0"/>
          </a:p>
          <a:p>
            <a:pPr marL="152400" indent="-152400"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/>
              <a:t>3. Познавательная и игровая деятельность</a:t>
            </a:r>
            <a:endParaRPr lang="ru-RU" dirty="0"/>
          </a:p>
          <a:p>
            <a:pPr marL="171450" indent="-171450"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/>
              <a:t>Эта область связана с тем, как ребёнок развивается и учится, играя, как он приобретает навыки мышления и выявления логических связей, как он усваивает и запоминает информацию.</a:t>
            </a:r>
          </a:p>
          <a:p>
            <a:pPr marL="152400" indent="-152400"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ru-RU" b="1" dirty="0"/>
          </a:p>
          <a:p>
            <a:pPr marL="152400" indent="-152400"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/>
              <a:t>4. Сенсомоторное развитие</a:t>
            </a:r>
            <a:endParaRPr lang="ru-RU" i="1" dirty="0"/>
          </a:p>
          <a:p>
            <a:pPr marL="171450" indent="-171450"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i="1" dirty="0"/>
              <a:t>Сенсомоторное развитие</a:t>
            </a:r>
            <a:r>
              <a:rPr lang="ru-RU" dirty="0"/>
              <a:t> – эта область касается развития мелких и крупных движений, а также использования органов чувств и умения двигаться для исследования окружающего мира.</a:t>
            </a:r>
          </a:p>
          <a:p>
            <a:pPr marL="171450" indent="-171450"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b="1" dirty="0"/>
          </a:p>
          <a:p>
            <a:pPr marL="152400" indent="-152400"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/>
              <a:t>5. Навыки самообслуживания</a:t>
            </a:r>
            <a:endParaRPr lang="ru-RU" dirty="0"/>
          </a:p>
          <a:p>
            <a:pPr marL="171450" indent="-171450"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/>
              <a:t>Это область развития самостоятельности на практическом уровне и обучения навыкам, овладев которыми, ребёнок сможет самостоятельно есть, ложиться спать, умываться, ходить в туалет и одеваться.</a:t>
            </a:r>
          </a:p>
          <a:p>
            <a:pPr marL="171450" indent="-171450"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dirty="0"/>
          </a:p>
          <a:p>
            <a:pPr marL="152400" indent="-152400"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    Важно помнить, что несмотря на то, что полезно распределять навыки по этим пяти областям,  развитие ребенка целостно и развитие навыков в одной области влияет на развитие навыков в других областях.</a:t>
            </a:r>
          </a:p>
          <a:p>
            <a:pPr marL="152400" indent="-152400"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   Дети с синдромом Дауна часто развиваются неравномерно в различных областях, поэтому вполне можно ожидать, что в чём-то ваш ребёнок будет продвигаться быстрее, а в чём-то медленнее. Ведя этот журнал, вы увидите более чёткую картину развития малыша и сможете определить, в чём именно ему требуется дополнительная помощь. Обычно, описывая процесс развития ребёнка, специалисты рассматривают те пять областей, которые были описаны выше. Однако помимо этого ваш ребёнок будет учиться и многим другим вещам, которые покажутся вам не менее (а возможно, даже более) важными, чем те, что выведены здесь на первый план. Например, малыш полюбит определённую музыку, у него появятся свои предпочтения в еде, сформируется чувство юмора. Такие наблюдения тоже стоит записывать в Журнал. Эта информация пригодится для первых встреч со специалистами и в тех случаях, когда они захотят больше узнать об отличительных чертах вашего ребёнка.</a:t>
            </a:r>
            <a:endParaRPr lang="ru-RU" b="1" dirty="0"/>
          </a:p>
          <a:p>
            <a:pPr marL="152400" indent="-152400"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ru-RU" b="1" dirty="0"/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37891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3564682-9B8E-455B-93E0-64373AEE65FF}" type="slidenum">
              <a:rPr lang="ru-RU" altLang="ru-RU" smtClean="0"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ru-RU" altLang="ru-RU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C4D109A6-8E24-4CB7-909C-4751827BFC1A}" type="slidenum">
              <a:rPr lang="ru-RU" smtClean="0"/>
              <a:pPr>
                <a:defRPr/>
              </a:pPr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44607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/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C8F913-3C60-4AD7-A398-16437F03898E}" type="datetimeFigureOut">
              <a:rPr lang="ru-RU"/>
              <a:pPr>
                <a:defRPr/>
              </a:pPr>
              <a:t>30.10.2020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98683A-53BB-45B2-84EC-F385B06AD86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EEBFAB-DEF6-4E51-951B-035B2A417685}" type="datetimeFigureOut">
              <a:rPr lang="ru-RU"/>
              <a:pPr>
                <a:defRPr/>
              </a:pPr>
              <a:t>30.10.2020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C2BBF0-E05F-4933-83B2-11571AC3F80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6"/>
          <p:cNvSpPr/>
          <p:nvPr/>
        </p:nvSpPr>
        <p:spPr>
          <a:xfrm>
            <a:off x="4495800" y="3924300"/>
            <a:ext cx="84138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Oval 7"/>
          <p:cNvSpPr/>
          <p:nvPr/>
        </p:nvSpPr>
        <p:spPr>
          <a:xfrm>
            <a:off x="4695825" y="3924300"/>
            <a:ext cx="84138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Oval 8"/>
          <p:cNvSpPr/>
          <p:nvPr/>
        </p:nvSpPr>
        <p:spPr>
          <a:xfrm>
            <a:off x="4297363" y="3924300"/>
            <a:ext cx="84137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8704CB-6C2C-40AB-AFBA-EF3E34D5ECDE}" type="datetimeFigureOut">
              <a:rPr lang="ru-RU"/>
              <a:pPr>
                <a:defRPr/>
              </a:pPr>
              <a:t>30.10.2020</a:t>
            </a:fld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104736-A831-44B0-BE7B-D1C685AFDAF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499332-8546-4EE5-B4F5-4B304E0254E0}" type="datetimeFigureOut">
              <a:rPr lang="ru-RU"/>
              <a:pPr>
                <a:defRPr/>
              </a:pPr>
              <a:t>30.10.2020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E98E3F-21E8-41DB-8AEC-079023891F2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67C29A-3EAA-474C-955E-4275AD247076}" type="datetimeFigureOut">
              <a:rPr lang="ru-RU"/>
              <a:pPr>
                <a:defRPr/>
              </a:pPr>
              <a:t>30.10.2020</a:t>
            </a:fld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B93904-AD89-4F79-9CC8-EB95DE8480D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B1B661-AB6D-4731-980F-EE64C1370F0A}" type="datetimeFigureOut">
              <a:rPr lang="ru-RU"/>
              <a:pPr>
                <a:defRPr/>
              </a:pPr>
              <a:t>30.10.2020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9062B0-7188-4124-95D5-3C4A908BC45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1E1CF6-613E-4FE4-9693-E42F3593949F}" type="datetimeFigureOut">
              <a:rPr lang="ru-RU"/>
              <a:pPr>
                <a:defRPr/>
              </a:pPr>
              <a:t>30.10.2020</a:t>
            </a:fld>
            <a:endParaRPr lang="ru-RU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0F7978-24C3-466F-A184-74E6A27A18A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27DC69-108A-48FB-A9CC-1B8CD5CAD246}" type="datetimeFigureOut">
              <a:rPr lang="ru-RU"/>
              <a:pPr>
                <a:defRPr/>
              </a:pPr>
              <a:t>30.10.2020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E262B3-6CFC-4AF2-B350-0C0639D8FB7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69CD0D-0DC7-4E9C-97CE-7868C75D941F}" type="datetimeFigureOut">
              <a:rPr lang="ru-RU"/>
              <a:pPr>
                <a:defRPr/>
              </a:pPr>
              <a:t>30.10.2020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799B5F-9645-43BA-AB10-1A0D26476DB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A4043F-152D-4C29-AA35-FF57334FF255}" type="datetimeFigureOut">
              <a:rPr lang="ru-RU"/>
              <a:pPr>
                <a:defRPr/>
              </a:pPr>
              <a:t>30.10.2020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B5417F-E718-4E2A-AE07-02926E3D54D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2C8043-3717-420F-BC83-3C813E85AE37}" type="datetimeFigureOut">
              <a:rPr lang="ru-RU"/>
              <a:pPr>
                <a:defRPr/>
              </a:pPr>
              <a:t>30.10.2020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64C02B-01AE-4219-9BC5-D796F96DDC1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ru-RU" noProof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6F0530-6EB0-42D8-AD58-FE2488C9BFEB}" type="datetimeFigureOut">
              <a:rPr lang="ru-RU"/>
              <a:pPr>
                <a:defRPr/>
              </a:pPr>
              <a:t>30.10.2020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896118-FADE-44CA-B8B6-364551BE740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000">
              <a:srgbClr val="59FDDA"/>
            </a:gs>
            <a:gs pos="70000">
              <a:srgbClr val="21D6E0">
                <a:alpha val="32000"/>
              </a:srgbClr>
            </a:gs>
            <a:gs pos="89000">
              <a:srgbClr val="00B0F0">
                <a:alpha val="57000"/>
              </a:srgbClr>
            </a:gs>
            <a:gs pos="100000">
              <a:srgbClr val="005CBF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2700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  <a:cs typeface="+mn-cs"/>
              </a:defRPr>
            </a:lvl1pPr>
          </a:lstStyle>
          <a:p>
            <a:pPr>
              <a:defRPr/>
            </a:pPr>
            <a:fld id="{3C006C4E-1A66-402C-BEAA-2F4D01C35747}" type="datetimeFigureOut">
              <a:rPr lang="ru-RU"/>
              <a:pPr>
                <a:defRPr/>
              </a:pPr>
              <a:t>30.10.2020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8813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925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  <a:cs typeface="+mn-cs"/>
              </a:defRPr>
            </a:lvl1pPr>
          </a:lstStyle>
          <a:p>
            <a:pPr>
              <a:defRPr/>
            </a:pPr>
            <a:fld id="{1046A991-6A0A-4B0E-82D5-454232561DA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7" name="Oval 6"/>
          <p:cNvSpPr/>
          <p:nvPr/>
        </p:nvSpPr>
        <p:spPr>
          <a:xfrm>
            <a:off x="8458200" y="6499225"/>
            <a:ext cx="84138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569913" y="6499225"/>
            <a:ext cx="84137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8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p:txStyles>
    <p:titleStyle>
      <a:lvl1pPr algn="ctr" rtl="0" eaLnBrk="0" fontAlgn="base" hangingPunct="0">
        <a:lnSpc>
          <a:spcPts val="5800"/>
        </a:lnSpc>
        <a:spcBef>
          <a:spcPct val="0"/>
        </a:spcBef>
        <a:spcAft>
          <a:spcPct val="0"/>
        </a:spcAft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  <a:lvl2pPr algn="ctr" rtl="0" eaLnBrk="0" fontAlgn="base" hangingPunct="0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2pPr>
      <a:lvl3pPr algn="ctr" rtl="0" eaLnBrk="0" fontAlgn="base" hangingPunct="0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3pPr>
      <a:lvl4pPr algn="ctr" rtl="0" eaLnBrk="0" fontAlgn="base" hangingPunct="0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4pPr>
      <a:lvl5pPr algn="ctr" rtl="0" eaLnBrk="0" fontAlgn="base" hangingPunct="0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5pPr>
      <a:lvl6pPr marL="457200" algn="ctr" rtl="0" fontAlgn="base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6pPr>
      <a:lvl7pPr marL="914400" algn="ctr" rtl="0" fontAlgn="base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7pPr>
      <a:lvl8pPr marL="1371600" algn="ctr" rtl="0" fontAlgn="base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8pPr>
      <a:lvl9pPr marL="1828800" algn="ctr" rtl="0" fontAlgn="base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rgbClr val="7F7F7F"/>
          </a:solidFill>
          <a:latin typeface="+mj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Courier New" pitchFamily="49" charset="0"/>
        <a:buChar char="o"/>
        <a:defRPr sz="1600" kern="1200">
          <a:solidFill>
            <a:srgbClr val="7F7F7F"/>
          </a:solidFill>
          <a:latin typeface="+mj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600" kern="1200">
          <a:solidFill>
            <a:srgbClr val="7F7F7F"/>
          </a:solidFill>
          <a:latin typeface="+mj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Courier New" pitchFamily="49" charset="0"/>
        <a:buChar char="o"/>
        <a:defRPr sz="1600" kern="1200">
          <a:solidFill>
            <a:srgbClr val="7F7F7F"/>
          </a:solidFill>
          <a:latin typeface="+mj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600" kern="1200">
          <a:solidFill>
            <a:srgbClr val="7F7F7F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2268538" y="1484313"/>
            <a:ext cx="5327650" cy="2592387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ru-RU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Встреча-практикум</a:t>
            </a:r>
            <a:br>
              <a:rPr lang="ru-RU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</a:br>
            <a:r>
              <a:rPr lang="ru-RU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«Планирование  и реализация программы развития ребенка в рамках семейно-центрированной модели»</a:t>
            </a:r>
          </a:p>
        </p:txBody>
      </p:sp>
      <p:sp>
        <p:nvSpPr>
          <p:cNvPr id="2" name="Подзаголовок 1"/>
          <p:cNvSpPr>
            <a:spLocks noGrp="1"/>
          </p:cNvSpPr>
          <p:nvPr>
            <p:ph type="subTitle" idx="1"/>
          </p:nvPr>
        </p:nvSpPr>
        <p:spPr>
          <a:xfrm>
            <a:off x="1763688" y="4581128"/>
            <a:ext cx="5112543" cy="1227138"/>
          </a:xfrm>
        </p:spPr>
        <p:txBody>
          <a:bodyPr/>
          <a:lstStyle/>
          <a:p>
            <a:pPr algn="r" eaLnBrk="1" hangingPunct="1">
              <a:defRPr/>
            </a:pPr>
            <a:r>
              <a:rPr lang="ru-RU" sz="3200" b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Дневник развития</a:t>
            </a:r>
          </a:p>
        </p:txBody>
      </p:sp>
      <p:pic>
        <p:nvPicPr>
          <p:cNvPr id="10242" name="Picture 2" descr="C:\Users\1запуск BeCompact\Desktop\images (2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0830329">
            <a:off x="-86517" y="896018"/>
            <a:ext cx="2628901" cy="174307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246" name="Picture 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8075" y="4077097"/>
            <a:ext cx="2286001" cy="14097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249" name="Picture 9" descr="C:\Users\1запуск BeCompact\Desktop\images (13)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566679" y="144665"/>
            <a:ext cx="1944216" cy="1496135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250" name="Picture 10" descr="C:\Users\1запуск BeCompact\Desktop\images (19)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354489">
            <a:off x="7171388" y="3882281"/>
            <a:ext cx="2156774" cy="1351782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6391" name="Picture 11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468846">
            <a:off x="7310941" y="429830"/>
            <a:ext cx="1712913" cy="1884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92" name="Rectangle 9"/>
          <p:cNvSpPr>
            <a:spLocks noChangeArrowheads="1"/>
          </p:cNvSpPr>
          <p:nvPr/>
        </p:nvSpPr>
        <p:spPr bwMode="auto">
          <a:xfrm>
            <a:off x="-4932363" y="3141663"/>
            <a:ext cx="3746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ru-RU"/>
              <a:t>с)</a:t>
            </a:r>
          </a:p>
          <a:p>
            <a:pPr eaLnBrk="0" hangingPunct="0"/>
            <a:endParaRPr lang="ru-RU"/>
          </a:p>
        </p:txBody>
      </p:sp>
      <p:pic>
        <p:nvPicPr>
          <p:cNvPr id="16393" name="Picture 4" descr="Downside%20Up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667625" y="6021388"/>
            <a:ext cx="1035050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11560" y="0"/>
            <a:ext cx="8075240" cy="1124744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ru-RU" sz="32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СТРУКТУРА ДНЕВНИКА</a:t>
            </a:r>
          </a:p>
        </p:txBody>
      </p:sp>
      <p:sp>
        <p:nvSpPr>
          <p:cNvPr id="34818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  <a:buFont typeface="Arial" charset="0"/>
              <a:buAutoNum type="arabicPeriod"/>
            </a:pPr>
            <a:r>
              <a:rPr lang="ru-RU" b="1" dirty="0">
                <a:solidFill>
                  <a:srgbClr val="1A04BC"/>
                </a:solidFill>
                <a:latin typeface="Comic Sans MS" pitchFamily="66" charset="0"/>
              </a:rPr>
              <a:t>Методика использования дневника</a:t>
            </a:r>
          </a:p>
          <a:p>
            <a:pPr>
              <a:lnSpc>
                <a:spcPct val="90000"/>
              </a:lnSpc>
              <a:buFont typeface="Arial" charset="0"/>
              <a:buAutoNum type="arabicPeriod"/>
            </a:pPr>
            <a:r>
              <a:rPr lang="ru-RU" b="1" dirty="0">
                <a:solidFill>
                  <a:srgbClr val="1A04BC"/>
                </a:solidFill>
                <a:latin typeface="Comic Sans MS" pitchFamily="66" charset="0"/>
              </a:rPr>
              <a:t>Таблицы обследования </a:t>
            </a:r>
          </a:p>
          <a:p>
            <a:pPr>
              <a:lnSpc>
                <a:spcPct val="90000"/>
              </a:lnSpc>
              <a:buFont typeface="Arial" charset="0"/>
              <a:buAutoNum type="arabicPeriod"/>
            </a:pPr>
            <a:r>
              <a:rPr lang="ru-RU" b="1" dirty="0">
                <a:solidFill>
                  <a:srgbClr val="1A04BC"/>
                </a:solidFill>
                <a:latin typeface="Comic Sans MS" pitchFamily="66" charset="0"/>
              </a:rPr>
              <a:t>Приложения:</a:t>
            </a:r>
          </a:p>
          <a:p>
            <a:pPr>
              <a:lnSpc>
                <a:spcPct val="90000"/>
              </a:lnSpc>
            </a:pPr>
            <a:r>
              <a:rPr lang="en-US" sz="2000" dirty="0" err="1">
                <a:solidFill>
                  <a:srgbClr val="1A04BC"/>
                </a:solidFill>
                <a:latin typeface="Comic Sans MS" pitchFamily="66" charset="0"/>
              </a:rPr>
              <a:t>Приложение</a:t>
            </a:r>
            <a:r>
              <a:rPr lang="en-US" sz="2000" dirty="0">
                <a:solidFill>
                  <a:srgbClr val="1A04BC"/>
                </a:solidFill>
                <a:latin typeface="Comic Sans MS" pitchFamily="66" charset="0"/>
              </a:rPr>
              <a:t> 1</a:t>
            </a:r>
            <a:r>
              <a:rPr lang="ru-RU" sz="2000" dirty="0">
                <a:solidFill>
                  <a:srgbClr val="1A04BC"/>
                </a:solidFill>
                <a:latin typeface="Comic Sans MS" pitchFamily="66" charset="0"/>
              </a:rPr>
              <a:t>. </a:t>
            </a:r>
            <a:r>
              <a:rPr lang="en-US" sz="2000" dirty="0">
                <a:solidFill>
                  <a:srgbClr val="1A04BC"/>
                </a:solidFill>
                <a:latin typeface="Comic Sans MS" pitchFamily="66" charset="0"/>
              </a:rPr>
              <a:t>СЛОВАРЬ ВАШЕГО РЕБЕНКА.</a:t>
            </a:r>
            <a:r>
              <a:rPr lang="ru-RU" sz="2000" dirty="0">
                <a:solidFill>
                  <a:srgbClr val="1A04BC"/>
                </a:solidFill>
                <a:latin typeface="Comic Sans MS" pitchFamily="66" charset="0"/>
              </a:rPr>
              <a:t> </a:t>
            </a:r>
            <a:r>
              <a:rPr lang="en-US" sz="2000" dirty="0">
                <a:solidFill>
                  <a:srgbClr val="1A04BC"/>
                </a:solidFill>
                <a:latin typeface="Comic Sans MS" pitchFamily="66" charset="0"/>
              </a:rPr>
              <a:t>КОНТРОЛЬНЫЕ ТАБЛИЦЫ	</a:t>
            </a:r>
            <a:endParaRPr lang="ru-RU" sz="2000" dirty="0">
              <a:solidFill>
                <a:srgbClr val="1A04BC"/>
              </a:solidFill>
              <a:latin typeface="Comic Sans MS" pitchFamily="66" charset="0"/>
            </a:endParaRPr>
          </a:p>
          <a:p>
            <a:pPr>
              <a:lnSpc>
                <a:spcPct val="90000"/>
              </a:lnSpc>
            </a:pPr>
            <a:r>
              <a:rPr lang="en-US" sz="2000" dirty="0" err="1">
                <a:solidFill>
                  <a:srgbClr val="1A04BC"/>
                </a:solidFill>
                <a:latin typeface="Comic Sans MS" pitchFamily="66" charset="0"/>
              </a:rPr>
              <a:t>Приложение</a:t>
            </a:r>
            <a:r>
              <a:rPr lang="en-US" sz="2000" dirty="0">
                <a:solidFill>
                  <a:srgbClr val="1A04BC"/>
                </a:solidFill>
                <a:latin typeface="Comic Sans MS" pitchFamily="66" charset="0"/>
              </a:rPr>
              <a:t> </a:t>
            </a:r>
            <a:r>
              <a:rPr lang="ru-RU" sz="2000" dirty="0">
                <a:solidFill>
                  <a:srgbClr val="1A04BC"/>
                </a:solidFill>
                <a:latin typeface="Comic Sans MS" pitchFamily="66" charset="0"/>
              </a:rPr>
              <a:t>2. </a:t>
            </a:r>
            <a:r>
              <a:rPr lang="en-US" sz="2000" dirty="0">
                <a:solidFill>
                  <a:srgbClr val="1A04BC"/>
                </a:solidFill>
                <a:latin typeface="Comic Sans MS" pitchFamily="66" charset="0"/>
              </a:rPr>
              <a:t>ПРОВЕРКА СЛУХА РЕБЕНКА</a:t>
            </a:r>
            <a:endParaRPr lang="ru-RU" sz="2000" dirty="0">
              <a:solidFill>
                <a:srgbClr val="1A04BC"/>
              </a:solidFill>
              <a:latin typeface="Comic Sans MS" pitchFamily="66" charset="0"/>
            </a:endParaRPr>
          </a:p>
          <a:p>
            <a:pPr>
              <a:lnSpc>
                <a:spcPct val="90000"/>
              </a:lnSpc>
            </a:pPr>
            <a:r>
              <a:rPr lang="en-US" sz="2000" dirty="0" err="1">
                <a:solidFill>
                  <a:srgbClr val="1A04BC"/>
                </a:solidFill>
                <a:latin typeface="Comic Sans MS" pitchFamily="66" charset="0"/>
              </a:rPr>
              <a:t>Приложение</a:t>
            </a:r>
            <a:r>
              <a:rPr lang="en-US" sz="2000" dirty="0">
                <a:solidFill>
                  <a:srgbClr val="1A04BC"/>
                </a:solidFill>
                <a:latin typeface="Comic Sans MS" pitchFamily="66" charset="0"/>
              </a:rPr>
              <a:t> 3</a:t>
            </a:r>
            <a:r>
              <a:rPr lang="ru-RU" sz="2000" dirty="0">
                <a:solidFill>
                  <a:srgbClr val="1A04BC"/>
                </a:solidFill>
                <a:latin typeface="Comic Sans MS" pitchFamily="66" charset="0"/>
              </a:rPr>
              <a:t>. </a:t>
            </a:r>
            <a:r>
              <a:rPr lang="en-US" sz="2000" dirty="0">
                <a:solidFill>
                  <a:srgbClr val="1A04BC"/>
                </a:solidFill>
                <a:latin typeface="Comic Sans MS" pitchFamily="66" charset="0"/>
              </a:rPr>
              <a:t>ГРАФИК  МЕДИЦИНСКОГО  ОБСЛЕДОВАНИЯ</a:t>
            </a:r>
          </a:p>
          <a:p>
            <a:pPr>
              <a:lnSpc>
                <a:spcPct val="90000"/>
              </a:lnSpc>
            </a:pPr>
            <a:r>
              <a:rPr lang="en-US" sz="2000" dirty="0">
                <a:solidFill>
                  <a:srgbClr val="1A04BC"/>
                </a:solidFill>
                <a:latin typeface="Comic Sans MS" pitchFamily="66" charset="0"/>
              </a:rPr>
              <a:t>ДЕТЕЙ С СИНДРОМОМ ДАУНА	</a:t>
            </a:r>
          </a:p>
          <a:p>
            <a:pPr>
              <a:lnSpc>
                <a:spcPct val="90000"/>
              </a:lnSpc>
            </a:pPr>
            <a:r>
              <a:rPr lang="en-US" sz="2000" dirty="0" err="1">
                <a:solidFill>
                  <a:srgbClr val="1A04BC"/>
                </a:solidFill>
                <a:latin typeface="Comic Sans MS" pitchFamily="66" charset="0"/>
              </a:rPr>
              <a:t>Приложени</a:t>
            </a:r>
            <a:r>
              <a:rPr lang="ru-RU" sz="2000" dirty="0">
                <a:solidFill>
                  <a:srgbClr val="1A04BC"/>
                </a:solidFill>
                <a:latin typeface="Comic Sans MS" pitchFamily="66" charset="0"/>
              </a:rPr>
              <a:t>е </a:t>
            </a:r>
            <a:r>
              <a:rPr lang="en-US" sz="2000" dirty="0">
                <a:solidFill>
                  <a:srgbClr val="1A04BC"/>
                </a:solidFill>
                <a:latin typeface="Comic Sans MS" pitchFamily="66" charset="0"/>
              </a:rPr>
              <a:t>4</a:t>
            </a:r>
            <a:r>
              <a:rPr lang="ru-RU" sz="2000" dirty="0">
                <a:solidFill>
                  <a:srgbClr val="1A04BC"/>
                </a:solidFill>
                <a:latin typeface="Comic Sans MS" pitchFamily="66" charset="0"/>
              </a:rPr>
              <a:t>. </a:t>
            </a:r>
            <a:r>
              <a:rPr lang="en-US" sz="2000" dirty="0">
                <a:solidFill>
                  <a:srgbClr val="1A04BC"/>
                </a:solidFill>
                <a:latin typeface="Comic Sans MS" pitchFamily="66" charset="0"/>
              </a:rPr>
              <a:t>ЦЕНТИЛЬНЫЕ ТАБЛИЦЫ РОСТА И ВЕСА</a:t>
            </a:r>
          </a:p>
          <a:p>
            <a:pPr>
              <a:lnSpc>
                <a:spcPct val="90000"/>
              </a:lnSpc>
            </a:pPr>
            <a:r>
              <a:rPr lang="en-US" sz="2000" dirty="0">
                <a:solidFill>
                  <a:srgbClr val="1A04BC"/>
                </a:solidFill>
                <a:latin typeface="Comic Sans MS" pitchFamily="66" charset="0"/>
              </a:rPr>
              <a:t>ДЕТЕЙ С СИНДРОМОМ ДАУНА	</a:t>
            </a:r>
            <a:endParaRPr lang="ru-RU" sz="2000" dirty="0">
              <a:solidFill>
                <a:srgbClr val="1A04BC"/>
              </a:solidFill>
              <a:latin typeface="Comic Sans MS" pitchFamily="66" charset="0"/>
            </a:endParaRPr>
          </a:p>
          <a:p>
            <a:pPr marL="0" indent="0">
              <a:lnSpc>
                <a:spcPct val="90000"/>
              </a:lnSpc>
              <a:buNone/>
            </a:pPr>
            <a:endParaRPr lang="ru-RU" sz="2000" b="1" dirty="0">
              <a:solidFill>
                <a:srgbClr val="1A04B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ru-RU" sz="2000" b="1" dirty="0">
                <a:solidFill>
                  <a:srgbClr val="1A04B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В основе дневника  лежат педиатрические таблицы развития Великобритании. Они соотносятся с отечественным подходом развития, разработанным Л.С. Выготским и его учениками.</a:t>
            </a:r>
          </a:p>
          <a:p>
            <a:pPr marL="0" indent="0">
              <a:lnSpc>
                <a:spcPct val="90000"/>
              </a:lnSpc>
              <a:buNone/>
            </a:pPr>
            <a:endParaRPr lang="ru-RU" sz="2000" b="1" dirty="0">
              <a:solidFill>
                <a:srgbClr val="1A04B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  <a:p>
            <a:pPr>
              <a:lnSpc>
                <a:spcPct val="90000"/>
              </a:lnSpc>
            </a:pPr>
            <a:r>
              <a:rPr lang="ru-RU" sz="2000" dirty="0">
                <a:solidFill>
                  <a:srgbClr val="1A04BC"/>
                </a:solidFill>
                <a:latin typeface="Comic Sans MS" pitchFamily="66" charset="0"/>
              </a:rPr>
              <a:t> </a:t>
            </a:r>
          </a:p>
        </p:txBody>
      </p:sp>
      <p:pic>
        <p:nvPicPr>
          <p:cNvPr id="34819" name="Picture 4" descr="Downside%20U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072269" y="6323959"/>
            <a:ext cx="1035050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95288" y="115888"/>
            <a:ext cx="8229600" cy="1600200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l">
              <a:defRPr/>
            </a:pPr>
            <a:r>
              <a:rPr lang="ru-RU" sz="2400" b="1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ru-RU" sz="2800" b="1" dirty="0">
                <a:solidFill>
                  <a:srgbClr val="C00000"/>
                </a:solidFill>
                <a:effectLst/>
                <a:latin typeface="Comic Sans MS" pitchFamily="66" charset="0"/>
              </a:rPr>
              <a:t>Таблицы дневника разбиты на 11 ступеней </a:t>
            </a:r>
            <a:br>
              <a:rPr lang="ru-RU" sz="2400" b="1" dirty="0">
                <a:solidFill>
                  <a:srgbClr val="C00000"/>
                </a:solidFill>
                <a:effectLst/>
                <a:latin typeface="Comic Sans MS" pitchFamily="66" charset="0"/>
              </a:rPr>
            </a:br>
            <a:r>
              <a:rPr lang="ru-RU" sz="2400" b="1" dirty="0">
                <a:solidFill>
                  <a:schemeClr val="accent2"/>
                </a:solidFill>
                <a:effectLst/>
                <a:latin typeface="Comic Sans MS" pitchFamily="66" charset="0"/>
              </a:rPr>
              <a:t>1 год: 1-5 ступень; 2-3/4 год: 5-11 ступень.</a:t>
            </a:r>
          </a:p>
        </p:txBody>
      </p:sp>
      <p:pic>
        <p:nvPicPr>
          <p:cNvPr id="35842" name="Picture 3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683568" y="1999776"/>
            <a:ext cx="8229600" cy="4525963"/>
          </a:xfrm>
        </p:spPr>
      </p:pic>
      <p:pic>
        <p:nvPicPr>
          <p:cNvPr id="35843" name="Picture 4" descr="Downside%20Up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028384" y="6237287"/>
            <a:ext cx="1035050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188" y="188913"/>
            <a:ext cx="8101012" cy="1079500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ru-RU" sz="32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Стороны/сферы развития</a:t>
            </a:r>
          </a:p>
        </p:txBody>
      </p:sp>
      <p:sp>
        <p:nvSpPr>
          <p:cNvPr id="29699" name="Содержимое 2"/>
          <p:cNvSpPr>
            <a:spLocks noGrp="1"/>
          </p:cNvSpPr>
          <p:nvPr>
            <p:ph idx="1"/>
          </p:nvPr>
        </p:nvSpPr>
        <p:spPr>
          <a:xfrm>
            <a:off x="468313" y="1268413"/>
            <a:ext cx="8074025" cy="4716462"/>
          </a:xfrm>
        </p:spPr>
        <p:txBody>
          <a:bodyPr>
            <a:normAutofit lnSpcReduction="10000"/>
          </a:bodyPr>
          <a:lstStyle/>
          <a:p>
            <a:pPr marL="457200" indent="-457200" eaLnBrk="1" hangingPunct="1">
              <a:lnSpc>
                <a:spcPct val="80000"/>
              </a:lnSpc>
              <a:buFontTx/>
              <a:buNone/>
              <a:defRPr/>
            </a:pPr>
            <a:r>
              <a:rPr lang="ru-RU" altLang="ru-RU" b="1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Palatino Linotype" pitchFamily="18" charset="0"/>
              </a:rPr>
              <a:t> </a:t>
            </a:r>
          </a:p>
          <a:p>
            <a:pPr marL="457200" indent="-457200" eaLnBrk="1" hangingPunct="1">
              <a:lnSpc>
                <a:spcPct val="80000"/>
              </a:lnSpc>
              <a:buFontTx/>
              <a:buNone/>
              <a:defRPr/>
            </a:pPr>
            <a:r>
              <a:rPr lang="ru-RU" altLang="ru-RU" b="1" dirty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rPr>
              <a:t>На 1-2 ступени - три стороны развития:</a:t>
            </a:r>
            <a:endParaRPr lang="ru-RU" altLang="ru-RU" b="1" dirty="0">
              <a:solidFill>
                <a:srgbClr val="0033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endParaRPr>
          </a:p>
          <a:p>
            <a:pPr marL="457200" indent="-457200" eaLnBrk="1" hangingPunct="1">
              <a:lnSpc>
                <a:spcPct val="80000"/>
              </a:lnSpc>
              <a:buFontTx/>
              <a:buNone/>
              <a:defRPr/>
            </a:pPr>
            <a:endParaRPr lang="ru-RU" altLang="ru-RU" b="1" dirty="0">
              <a:solidFill>
                <a:srgbClr val="0033C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  <a:p>
            <a:pPr marL="457200" indent="-457200" eaLnBrk="1" hangingPunct="1">
              <a:lnSpc>
                <a:spcPct val="80000"/>
              </a:lnSpc>
              <a:buFont typeface="Arial" charset="0"/>
              <a:buAutoNum type="arabicPeriod"/>
              <a:defRPr/>
            </a:pPr>
            <a:r>
              <a:rPr lang="ru-RU" altLang="ru-RU" sz="2000" b="1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О</a:t>
            </a:r>
            <a:r>
              <a:rPr lang="ru-RU" altLang="ru-RU" sz="2000" b="1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Palatino Linotype" pitchFamily="18" charset="0"/>
              </a:rPr>
              <a:t>бщение и взаимодействие</a:t>
            </a:r>
          </a:p>
          <a:p>
            <a:pPr marL="457200" indent="-457200" eaLnBrk="1" hangingPunct="1">
              <a:lnSpc>
                <a:spcPct val="80000"/>
              </a:lnSpc>
              <a:buFont typeface="Arial" charset="0"/>
              <a:buAutoNum type="arabicPeriod"/>
              <a:defRPr/>
            </a:pPr>
            <a:r>
              <a:rPr lang="ru-RU" altLang="ru-RU" sz="2000" b="1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С</a:t>
            </a:r>
            <a:r>
              <a:rPr lang="ru-RU" altLang="ru-RU" sz="2000" b="1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Palatino Linotype" pitchFamily="18" charset="0"/>
              </a:rPr>
              <a:t>енсомоторные навыки и игровая деятельность (включает познавательную деятельность)</a:t>
            </a:r>
          </a:p>
          <a:p>
            <a:pPr marL="457200" indent="-457200" eaLnBrk="1" hangingPunct="1">
              <a:lnSpc>
                <a:spcPct val="80000"/>
              </a:lnSpc>
              <a:buFont typeface="Arial" charset="0"/>
              <a:buAutoNum type="arabicPeriod"/>
              <a:defRPr/>
            </a:pPr>
            <a:r>
              <a:rPr lang="ru-RU" altLang="ru-RU" sz="2000" b="1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Н</a:t>
            </a:r>
            <a:r>
              <a:rPr lang="ru-RU" altLang="ru-RU" sz="2000" b="1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Palatino Linotype" pitchFamily="18" charset="0"/>
              </a:rPr>
              <a:t>авыки самообслуживания </a:t>
            </a:r>
          </a:p>
          <a:p>
            <a:pPr marL="457200" indent="-457200" eaLnBrk="1" hangingPunct="1">
              <a:lnSpc>
                <a:spcPct val="80000"/>
              </a:lnSpc>
              <a:buFontTx/>
              <a:buAutoNum type="arabicPeriod"/>
              <a:defRPr/>
            </a:pPr>
            <a:endParaRPr lang="ru-RU" altLang="ru-RU" sz="2000" b="1" dirty="0">
              <a:solidFill>
                <a:srgbClr val="0033C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Palatino Linotype" pitchFamily="18" charset="0"/>
            </a:endParaRPr>
          </a:p>
          <a:p>
            <a:pPr marL="457200" indent="-457200" eaLnBrk="1" hangingPunct="1">
              <a:lnSpc>
                <a:spcPct val="80000"/>
              </a:lnSpc>
              <a:buFontTx/>
              <a:buNone/>
              <a:defRPr/>
            </a:pPr>
            <a:r>
              <a:rPr lang="ru-RU" altLang="ru-RU" sz="2000" b="1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Palatino Linotype" pitchFamily="18" charset="0"/>
              </a:rPr>
              <a:t> </a:t>
            </a:r>
            <a:r>
              <a:rPr lang="ru-RU" altLang="ru-RU" b="1" dirty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rPr>
              <a:t>На 3-11 ступени  - 5 сторон развития:</a:t>
            </a:r>
          </a:p>
          <a:p>
            <a:pPr marL="457200" indent="-457200" eaLnBrk="1" hangingPunct="1">
              <a:lnSpc>
                <a:spcPct val="80000"/>
              </a:lnSpc>
              <a:buFontTx/>
              <a:buNone/>
              <a:defRPr/>
            </a:pPr>
            <a:endParaRPr lang="ru-RU" altLang="ru-RU" b="1" dirty="0">
              <a:solidFill>
                <a:srgbClr val="0033C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Palatino Linotype" pitchFamily="18" charset="0"/>
            </a:endParaRPr>
          </a:p>
          <a:p>
            <a:pPr marL="457200" indent="-457200" eaLnBrk="1" hangingPunct="1">
              <a:lnSpc>
                <a:spcPct val="80000"/>
              </a:lnSpc>
              <a:buFontTx/>
              <a:buNone/>
              <a:defRPr/>
            </a:pPr>
            <a:r>
              <a:rPr lang="ru-RU" altLang="ru-RU" sz="2000" b="1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Palatino Linotype" pitchFamily="18" charset="0"/>
              </a:rPr>
              <a:t>1. Общение и взаимодействие. Речь (понимание и собственная речь) </a:t>
            </a:r>
          </a:p>
          <a:p>
            <a:pPr marL="457200" indent="-457200" eaLnBrk="1" hangingPunct="1">
              <a:lnSpc>
                <a:spcPct val="80000"/>
              </a:lnSpc>
              <a:buFontTx/>
              <a:buNone/>
              <a:defRPr/>
            </a:pPr>
            <a:r>
              <a:rPr lang="ru-RU" altLang="ru-RU" sz="2000" b="1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Palatino Linotype" pitchFamily="18" charset="0"/>
              </a:rPr>
              <a:t>2. Социально-эмоциональное развитие</a:t>
            </a:r>
          </a:p>
          <a:p>
            <a:pPr marL="457200" indent="-457200" eaLnBrk="1" hangingPunct="1">
              <a:lnSpc>
                <a:spcPct val="80000"/>
              </a:lnSpc>
              <a:buFontTx/>
              <a:buNone/>
              <a:defRPr/>
            </a:pPr>
            <a:r>
              <a:rPr lang="ru-RU" altLang="ru-RU" sz="2000" b="1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Palatino Linotype" pitchFamily="18" charset="0"/>
              </a:rPr>
              <a:t>3. Познавательная и игровая деятельность</a:t>
            </a:r>
          </a:p>
          <a:p>
            <a:pPr marL="457200" indent="-457200" eaLnBrk="1" hangingPunct="1">
              <a:lnSpc>
                <a:spcPct val="80000"/>
              </a:lnSpc>
              <a:buFontTx/>
              <a:buNone/>
              <a:defRPr/>
            </a:pPr>
            <a:r>
              <a:rPr lang="ru-RU" altLang="ru-RU" sz="2000" b="1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Palatino Linotype" pitchFamily="18" charset="0"/>
              </a:rPr>
              <a:t>4. Сенсомоторное развитие</a:t>
            </a:r>
            <a:endParaRPr lang="ru-RU" altLang="ru-RU" sz="2000" b="1" i="1" dirty="0">
              <a:solidFill>
                <a:srgbClr val="0033C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Palatino Linotype" pitchFamily="18" charset="0"/>
            </a:endParaRPr>
          </a:p>
          <a:p>
            <a:pPr marL="457200" indent="-457200" eaLnBrk="1" hangingPunct="1">
              <a:lnSpc>
                <a:spcPct val="80000"/>
              </a:lnSpc>
              <a:buFontTx/>
              <a:buNone/>
              <a:defRPr/>
            </a:pPr>
            <a:r>
              <a:rPr lang="ru-RU" altLang="ru-RU" sz="2000" b="1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Palatino Linotype" pitchFamily="18" charset="0"/>
              </a:rPr>
              <a:t>5. Навыки самообслуживания</a:t>
            </a:r>
          </a:p>
          <a:p>
            <a:pPr marL="457200" indent="-457200" eaLnBrk="1" hangingPunct="1">
              <a:lnSpc>
                <a:spcPct val="80000"/>
              </a:lnSpc>
              <a:buFontTx/>
              <a:buNone/>
              <a:defRPr/>
            </a:pPr>
            <a:endParaRPr lang="ru-RU" altLang="ru-RU" sz="2000" b="1" dirty="0">
              <a:latin typeface="Palatino Linotype" pitchFamily="18" charset="0"/>
            </a:endParaRPr>
          </a:p>
          <a:p>
            <a:pPr marL="457200" indent="-457200" eaLnBrk="1" hangingPunct="1">
              <a:lnSpc>
                <a:spcPct val="80000"/>
              </a:lnSpc>
              <a:buFontTx/>
              <a:buNone/>
              <a:defRPr/>
            </a:pPr>
            <a:endParaRPr lang="ru-RU" altLang="ru-RU" sz="2000" b="1" dirty="0">
              <a:latin typeface="Comic Sans MS" pitchFamily="66" charset="0"/>
            </a:endParaRPr>
          </a:p>
        </p:txBody>
      </p:sp>
      <p:pic>
        <p:nvPicPr>
          <p:cNvPr id="36867" name="Picture 4" descr="Downside%20Up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67625" y="6021388"/>
            <a:ext cx="1035050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Rectangle 2"/>
          <p:cNvSpPr>
            <a:spLocks noGrp="1" noChangeArrowheads="1"/>
          </p:cNvSpPr>
          <p:nvPr>
            <p:ph type="title"/>
          </p:nvPr>
        </p:nvSpPr>
        <p:spPr bwMode="auto"/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ru-RU" sz="4000" b="1" dirty="0">
                <a:solidFill>
                  <a:schemeClr val="accent2"/>
                </a:solidFill>
                <a:effectLst/>
                <a:latin typeface="Comic Sans MS" panose="030F0702030302020204" pitchFamily="66" charset="0"/>
              </a:rPr>
              <a:t>Пример заполнения дневника</a:t>
            </a:r>
          </a:p>
        </p:txBody>
      </p:sp>
      <p:pic>
        <p:nvPicPr>
          <p:cNvPr id="41986" name="Picture 3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07950" y="1844675"/>
            <a:ext cx="8229600" cy="4525963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C74F9E9-9BA3-43CF-ADA9-E9F33DC506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b="1" dirty="0">
                <a:solidFill>
                  <a:srgbClr val="C00000"/>
                </a:solidFill>
              </a:rPr>
              <a:t>Частота обследования и составления программы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E7856D8-4D27-402C-94CF-ECE3EA6382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5536" y="1600200"/>
            <a:ext cx="8291264" cy="4709120"/>
          </a:xfrm>
        </p:spPr>
        <p:txBody>
          <a:bodyPr/>
          <a:lstStyle/>
          <a:p>
            <a:pPr marL="0" indent="0">
              <a:buNone/>
            </a:pPr>
            <a:r>
              <a:rPr lang="ru-RU" b="1" dirty="0">
                <a:solidFill>
                  <a:srgbClr val="1A04BC"/>
                </a:solidFill>
              </a:rPr>
              <a:t>Частота обследования зависит от выбора педагога и/или родителя</a:t>
            </a:r>
          </a:p>
          <a:p>
            <a:pPr marL="0" indent="0">
              <a:buNone/>
            </a:pPr>
            <a:r>
              <a:rPr lang="ru-RU" b="1" dirty="0">
                <a:solidFill>
                  <a:srgbClr val="1A04BC"/>
                </a:solidFill>
              </a:rPr>
              <a:t>Обследовать/ отмечать навыки можно:</a:t>
            </a:r>
          </a:p>
          <a:p>
            <a:r>
              <a:rPr lang="ru-RU" b="1" dirty="0">
                <a:solidFill>
                  <a:srgbClr val="1A04BC"/>
                </a:solidFill>
              </a:rPr>
              <a:t>по мере  появления навыков</a:t>
            </a:r>
          </a:p>
          <a:p>
            <a:r>
              <a:rPr lang="ru-RU" b="1" dirty="0">
                <a:solidFill>
                  <a:srgbClr val="1A04BC"/>
                </a:solidFill>
              </a:rPr>
              <a:t>раз в месяц</a:t>
            </a:r>
          </a:p>
          <a:p>
            <a:r>
              <a:rPr lang="ru-RU" b="1" dirty="0">
                <a:solidFill>
                  <a:srgbClr val="1A04BC"/>
                </a:solidFill>
              </a:rPr>
              <a:t>раз в квартал</a:t>
            </a:r>
          </a:p>
          <a:p>
            <a:endParaRPr lang="ru-RU" b="1" dirty="0">
              <a:solidFill>
                <a:srgbClr val="1A04BC"/>
              </a:solidFill>
            </a:endParaRPr>
          </a:p>
          <a:p>
            <a:pPr marL="0" indent="0">
              <a:buNone/>
            </a:pPr>
            <a:endParaRPr lang="ru-RU" b="1" dirty="0">
              <a:solidFill>
                <a:srgbClr val="1A04BC"/>
              </a:solidFill>
            </a:endParaRPr>
          </a:p>
          <a:p>
            <a:pPr marL="0" indent="0">
              <a:buNone/>
            </a:pPr>
            <a:r>
              <a:rPr lang="ru-RU" b="1" dirty="0">
                <a:solidFill>
                  <a:srgbClr val="1A04BC"/>
                </a:solidFill>
              </a:rPr>
              <a:t>Анализ динамики  и новая программа раз в 1-3 месяца</a:t>
            </a:r>
          </a:p>
        </p:txBody>
      </p:sp>
    </p:spTree>
    <p:extLst>
      <p:ext uri="{BB962C8B-B14F-4D97-AF65-F5344CB8AC3E}">
        <p14:creationId xmlns:p14="http://schemas.microsoft.com/office/powerpoint/2010/main" val="27971142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28625" y="-674688"/>
            <a:ext cx="8340725" cy="1960563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ru-RU" sz="3200" b="1" dirty="0">
                <a:solidFill>
                  <a:schemeClr val="accent2"/>
                </a:solidFill>
                <a:effectLst/>
                <a:latin typeface="Comic Sans MS" panose="030F0702030302020204" pitchFamily="66" charset="0"/>
              </a:rPr>
              <a:t>Обследование ребенка, с учетом неравномерности развития</a:t>
            </a:r>
          </a:p>
        </p:txBody>
      </p:sp>
      <p:sp>
        <p:nvSpPr>
          <p:cNvPr id="44034" name="Rectangle 3"/>
          <p:cNvSpPr>
            <a:spLocks noGrp="1"/>
          </p:cNvSpPr>
          <p:nvPr>
            <p:ph type="body" idx="1"/>
          </p:nvPr>
        </p:nvSpPr>
        <p:spPr>
          <a:xfrm>
            <a:off x="500063" y="1357313"/>
            <a:ext cx="8562975" cy="5000625"/>
          </a:xfrm>
        </p:spPr>
        <p:txBody>
          <a:bodyPr/>
          <a:lstStyle/>
          <a:p>
            <a:pPr marL="457200" indent="-457200">
              <a:lnSpc>
                <a:spcPct val="80000"/>
              </a:lnSpc>
            </a:pPr>
            <a:endParaRPr lang="ru-RU" sz="1600" b="1" dirty="0">
              <a:solidFill>
                <a:srgbClr val="1A04BC"/>
              </a:solidFill>
            </a:endParaRPr>
          </a:p>
          <a:p>
            <a:pPr marL="457200" indent="-457200">
              <a:lnSpc>
                <a:spcPct val="80000"/>
              </a:lnSpc>
              <a:buFont typeface="Arial" charset="0"/>
              <a:buNone/>
            </a:pPr>
            <a:r>
              <a:rPr lang="ru-RU" b="1" dirty="0">
                <a:solidFill>
                  <a:srgbClr val="1A04BC"/>
                </a:solidFill>
                <a:latin typeface="Arial" charset="0"/>
              </a:rPr>
              <a:t> </a:t>
            </a:r>
            <a:r>
              <a:rPr lang="ru-RU" b="1" dirty="0">
                <a:solidFill>
                  <a:srgbClr val="1A04BC"/>
                </a:solidFill>
                <a:latin typeface="Comic Sans MS" panose="030F0702030302020204" pitchFamily="66" charset="0"/>
              </a:rPr>
              <a:t>С какой ступени начать обследование?</a:t>
            </a:r>
          </a:p>
          <a:p>
            <a:pPr marL="457200" indent="-457200">
              <a:lnSpc>
                <a:spcPct val="80000"/>
              </a:lnSpc>
              <a:buFont typeface="Arial" charset="0"/>
              <a:buNone/>
            </a:pPr>
            <a:endParaRPr lang="ru-RU" b="1" dirty="0">
              <a:solidFill>
                <a:srgbClr val="1A04BC"/>
              </a:solidFill>
              <a:latin typeface="Comic Sans MS" panose="030F0702030302020204" pitchFamily="66" charset="0"/>
            </a:endParaRPr>
          </a:p>
          <a:p>
            <a:pPr marL="457200" indent="-457200">
              <a:lnSpc>
                <a:spcPct val="80000"/>
              </a:lnSpc>
            </a:pPr>
            <a:r>
              <a:rPr lang="ru-RU" b="1" u="sng" dirty="0">
                <a:solidFill>
                  <a:srgbClr val="1A04BC"/>
                </a:solidFill>
                <a:latin typeface="Comic Sans MS" panose="030F0702030302020204" pitchFamily="66" charset="0"/>
              </a:rPr>
              <a:t> </a:t>
            </a:r>
            <a:r>
              <a:rPr lang="ru-RU" b="1" u="sng" dirty="0">
                <a:solidFill>
                  <a:srgbClr val="1A04B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С рождения до 5–6 месяцев </a:t>
            </a:r>
            <a:r>
              <a:rPr lang="ru-RU" b="1" dirty="0">
                <a:solidFill>
                  <a:srgbClr val="1A04B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ru-RU" b="1" dirty="0">
                <a:solidFill>
                  <a:srgbClr val="1A04BC"/>
                </a:solidFill>
                <a:latin typeface="Comic Sans MS" panose="030F0702030302020204" pitchFamily="66" charset="0"/>
              </a:rPr>
              <a:t>обследование проводят с 1-й и/или 2-й ступени.</a:t>
            </a:r>
          </a:p>
          <a:p>
            <a:pPr marL="457200" indent="-457200">
              <a:lnSpc>
                <a:spcPct val="80000"/>
              </a:lnSpc>
            </a:pPr>
            <a:endParaRPr lang="ru-RU" b="1" u="sng" dirty="0">
              <a:solidFill>
                <a:srgbClr val="1A04BC"/>
              </a:solidFill>
              <a:latin typeface="Comic Sans MS" panose="030F0702030302020204" pitchFamily="66" charset="0"/>
            </a:endParaRPr>
          </a:p>
          <a:p>
            <a:pPr marL="457200" indent="-457200">
              <a:lnSpc>
                <a:spcPct val="80000"/>
              </a:lnSpc>
            </a:pPr>
            <a:r>
              <a:rPr lang="ru-RU" b="1" u="sng" dirty="0">
                <a:solidFill>
                  <a:srgbClr val="1A04B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После полугода </a:t>
            </a:r>
            <a:r>
              <a:rPr lang="ru-RU" b="1" dirty="0">
                <a:solidFill>
                  <a:srgbClr val="1A04B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ru-RU" b="1" dirty="0">
                <a:solidFill>
                  <a:srgbClr val="1A04BC"/>
                </a:solidFill>
                <a:latin typeface="Comic Sans MS" panose="030F0702030302020204" pitchFamily="66" charset="0"/>
              </a:rPr>
              <a:t>необходимо определить </a:t>
            </a:r>
            <a:r>
              <a:rPr lang="ru-RU" b="1" u="sng" dirty="0">
                <a:solidFill>
                  <a:srgbClr val="1A04BC"/>
                </a:solidFill>
                <a:latin typeface="Comic Sans MS" panose="030F0702030302020204" pitchFamily="66" charset="0"/>
              </a:rPr>
              <a:t>базовую ступень</a:t>
            </a:r>
            <a:r>
              <a:rPr lang="ru-RU" b="1" dirty="0">
                <a:solidFill>
                  <a:srgbClr val="1A04BC"/>
                </a:solidFill>
                <a:latin typeface="Comic Sans MS" panose="030F0702030302020204" pitchFamily="66" charset="0"/>
              </a:rPr>
              <a:t>, которая займет в программе развития ребенка основное/ базовое место:</a:t>
            </a:r>
          </a:p>
          <a:p>
            <a:pPr marL="457200" indent="-457200">
              <a:lnSpc>
                <a:spcPct val="80000"/>
              </a:lnSpc>
            </a:pPr>
            <a:endParaRPr lang="ru-RU" b="1" dirty="0">
              <a:solidFill>
                <a:srgbClr val="1A04BC"/>
              </a:solidFill>
              <a:latin typeface="Comic Sans MS" panose="030F0702030302020204" pitchFamily="66" charset="0"/>
            </a:endParaRPr>
          </a:p>
          <a:p>
            <a:pPr marL="457200" indent="-457200">
              <a:lnSpc>
                <a:spcPct val="80000"/>
              </a:lnSpc>
            </a:pPr>
            <a:r>
              <a:rPr lang="ru-RU" b="1" dirty="0">
                <a:solidFill>
                  <a:srgbClr val="1A04BC"/>
                </a:solidFill>
                <a:latin typeface="Comic Sans MS" panose="030F0702030302020204" pitchFamily="66" charset="0"/>
              </a:rPr>
              <a:t> Определение базовой ступени может быть трудоемким, но только при начале использования дневника.</a:t>
            </a:r>
          </a:p>
          <a:p>
            <a:pPr marL="457200" indent="-457200">
              <a:lnSpc>
                <a:spcPct val="80000"/>
              </a:lnSpc>
              <a:buFont typeface="Arial" charset="0"/>
              <a:buNone/>
            </a:pPr>
            <a:endParaRPr lang="ru-RU" sz="1800" b="1" dirty="0">
              <a:solidFill>
                <a:srgbClr val="1A04BC"/>
              </a:solidFill>
              <a:latin typeface="Comic Sans MS" panose="030F0702030302020204" pitchFamily="66" charset="0"/>
            </a:endParaRPr>
          </a:p>
        </p:txBody>
      </p:sp>
      <p:pic>
        <p:nvPicPr>
          <p:cNvPr id="44035" name="Picture 4" descr="Downside%20U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027988" y="6237288"/>
            <a:ext cx="1035050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9" y="285750"/>
            <a:ext cx="8784976" cy="1071563"/>
          </a:xfrm>
        </p:spPr>
        <p:txBody>
          <a:bodyPr/>
          <a:lstStyle/>
          <a:p>
            <a:pPr>
              <a:defRPr/>
            </a:pPr>
            <a:r>
              <a:rPr lang="ru-RU" sz="2800" b="1" dirty="0">
                <a:solidFill>
                  <a:srgbClr val="C00000"/>
                </a:solidFill>
                <a:latin typeface="Comic Sans MS" panose="030F0702030302020204" pitchFamily="66" charset="0"/>
              </a:rPr>
              <a:t>Как найти базовую ступень. С какой ступени начать обследование: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1268760"/>
            <a:ext cx="8291264" cy="5472608"/>
          </a:xfrm>
        </p:spPr>
        <p:txBody>
          <a:bodyPr/>
          <a:lstStyle/>
          <a:p>
            <a:pPr marL="0" indent="0">
              <a:lnSpc>
                <a:spcPct val="80000"/>
              </a:lnSpc>
              <a:buNone/>
              <a:defRPr/>
            </a:pPr>
            <a:r>
              <a:rPr lang="ru-RU" b="1" dirty="0">
                <a:solidFill>
                  <a:srgbClr val="1A04BC"/>
                </a:solidFill>
              </a:rPr>
              <a:t>1. </a:t>
            </a:r>
            <a:r>
              <a:rPr lang="ru-RU" sz="2000" b="1" dirty="0">
                <a:solidFill>
                  <a:srgbClr val="1A04BC"/>
                </a:solidFill>
              </a:rPr>
              <a:t>Ищем базовую ступень, начиная с более раннего возраста:</a:t>
            </a:r>
          </a:p>
          <a:p>
            <a:pPr>
              <a:lnSpc>
                <a:spcPct val="80000"/>
              </a:lnSpc>
              <a:defRPr/>
            </a:pPr>
            <a:r>
              <a:rPr lang="ru-RU" b="1" dirty="0">
                <a:solidFill>
                  <a:srgbClr val="1A04BC"/>
                </a:solidFill>
              </a:rPr>
              <a:t> </a:t>
            </a:r>
            <a:r>
              <a:rPr lang="ru-RU" sz="1800" dirty="0">
                <a:solidFill>
                  <a:srgbClr val="1A04BC"/>
                </a:solidFill>
              </a:rPr>
              <a:t>Первые полгода 1-2 ступень</a:t>
            </a:r>
          </a:p>
          <a:p>
            <a:pPr>
              <a:lnSpc>
                <a:spcPct val="80000"/>
              </a:lnSpc>
              <a:defRPr/>
            </a:pPr>
            <a:r>
              <a:rPr lang="ru-RU" sz="1800" dirty="0">
                <a:solidFill>
                  <a:srgbClr val="1A04BC"/>
                </a:solidFill>
              </a:rPr>
              <a:t>6-9 месяцев 2-3 ступень</a:t>
            </a:r>
          </a:p>
          <a:p>
            <a:pPr>
              <a:lnSpc>
                <a:spcPct val="80000"/>
              </a:lnSpc>
              <a:defRPr/>
            </a:pPr>
            <a:r>
              <a:rPr lang="ru-RU" sz="1800" dirty="0">
                <a:solidFill>
                  <a:srgbClr val="1A04BC"/>
                </a:solidFill>
              </a:rPr>
              <a:t>9-12 месяцев 3-4 ступень</a:t>
            </a:r>
          </a:p>
          <a:p>
            <a:pPr>
              <a:lnSpc>
                <a:spcPct val="80000"/>
              </a:lnSpc>
              <a:defRPr/>
            </a:pPr>
            <a:r>
              <a:rPr lang="ru-RU" sz="1800" dirty="0">
                <a:solidFill>
                  <a:srgbClr val="1A04BC"/>
                </a:solidFill>
              </a:rPr>
              <a:t>1-1,5 года 4-5 ступень</a:t>
            </a:r>
          </a:p>
          <a:p>
            <a:pPr>
              <a:lnSpc>
                <a:spcPct val="80000"/>
              </a:lnSpc>
              <a:defRPr/>
            </a:pPr>
            <a:r>
              <a:rPr lang="ru-RU" sz="1800" dirty="0">
                <a:solidFill>
                  <a:srgbClr val="1A04BC"/>
                </a:solidFill>
              </a:rPr>
              <a:t>1,5-2 года 5-6</a:t>
            </a:r>
          </a:p>
          <a:p>
            <a:pPr>
              <a:lnSpc>
                <a:spcPct val="80000"/>
              </a:lnSpc>
              <a:defRPr/>
            </a:pPr>
            <a:r>
              <a:rPr lang="ru-RU" sz="1800" dirty="0">
                <a:solidFill>
                  <a:srgbClr val="1A04BC"/>
                </a:solidFill>
              </a:rPr>
              <a:t>2 -2,5 года 6-7</a:t>
            </a:r>
          </a:p>
          <a:p>
            <a:pPr>
              <a:lnSpc>
                <a:spcPct val="80000"/>
              </a:lnSpc>
              <a:defRPr/>
            </a:pPr>
            <a:r>
              <a:rPr lang="ru-RU" sz="1800" dirty="0">
                <a:solidFill>
                  <a:srgbClr val="1A04BC"/>
                </a:solidFill>
              </a:rPr>
              <a:t>2,5-3 года 7-8</a:t>
            </a:r>
          </a:p>
          <a:p>
            <a:pPr>
              <a:lnSpc>
                <a:spcPct val="80000"/>
              </a:lnSpc>
              <a:defRPr/>
            </a:pPr>
            <a:r>
              <a:rPr lang="ru-RU" sz="1800" dirty="0">
                <a:solidFill>
                  <a:srgbClr val="1A04BC"/>
                </a:solidFill>
              </a:rPr>
              <a:t>3 – 3.5 года 8-9</a:t>
            </a:r>
          </a:p>
          <a:p>
            <a:pPr>
              <a:lnSpc>
                <a:spcPct val="80000"/>
              </a:lnSpc>
              <a:defRPr/>
            </a:pPr>
            <a:r>
              <a:rPr lang="ru-RU" sz="1800" dirty="0">
                <a:solidFill>
                  <a:srgbClr val="1A04BC"/>
                </a:solidFill>
              </a:rPr>
              <a:t>3,5-4 года 9-10</a:t>
            </a:r>
          </a:p>
          <a:p>
            <a:pPr>
              <a:lnSpc>
                <a:spcPct val="80000"/>
              </a:lnSpc>
              <a:defRPr/>
            </a:pPr>
            <a:r>
              <a:rPr lang="ru-RU" sz="1800" dirty="0">
                <a:solidFill>
                  <a:srgbClr val="1A04BC"/>
                </a:solidFill>
              </a:rPr>
              <a:t>4 года и старше 11 </a:t>
            </a:r>
          </a:p>
          <a:p>
            <a:pPr marL="0" indent="0">
              <a:lnSpc>
                <a:spcPct val="80000"/>
              </a:lnSpc>
              <a:buNone/>
              <a:defRPr/>
            </a:pPr>
            <a:r>
              <a:rPr lang="ru-RU" b="1" dirty="0">
                <a:solidFill>
                  <a:srgbClr val="1A04BC"/>
                </a:solidFill>
              </a:rPr>
              <a:t>2. </a:t>
            </a:r>
            <a:r>
              <a:rPr lang="ru-RU" sz="2000" b="1" dirty="0">
                <a:solidFill>
                  <a:srgbClr val="1A04BC"/>
                </a:solidFill>
              </a:rPr>
              <a:t>Обследуем каждую сторону развития отдельно</a:t>
            </a:r>
          </a:p>
          <a:p>
            <a:pPr marL="0" indent="0">
              <a:lnSpc>
                <a:spcPct val="80000"/>
              </a:lnSpc>
              <a:buNone/>
              <a:defRPr/>
            </a:pPr>
            <a:r>
              <a:rPr lang="ru-RU" sz="2000" b="1" dirty="0">
                <a:solidFill>
                  <a:srgbClr val="1A04BC"/>
                </a:solidFill>
              </a:rPr>
              <a:t>3. Если  у вас в самом начале обследования  5-7 минусов, перейдите на предыдущую ступень</a:t>
            </a:r>
          </a:p>
          <a:p>
            <a:pPr marL="0" indent="0">
              <a:lnSpc>
                <a:spcPct val="80000"/>
              </a:lnSpc>
              <a:buNone/>
              <a:defRPr/>
            </a:pPr>
            <a:r>
              <a:rPr lang="ru-RU" sz="2000" b="1" dirty="0">
                <a:solidFill>
                  <a:srgbClr val="1A04BC"/>
                </a:solidFill>
              </a:rPr>
              <a:t>4. Если ребенок усвоил почти все навыки, переходите на следующую ступень, присоединив к программе неусвоенные навыки.</a:t>
            </a:r>
          </a:p>
          <a:p>
            <a:pPr marL="457200" indent="-457200">
              <a:lnSpc>
                <a:spcPct val="80000"/>
              </a:lnSpc>
              <a:buFont typeface="+mj-lt"/>
              <a:buAutoNum type="arabicPeriod"/>
              <a:defRPr/>
            </a:pPr>
            <a:endParaRPr lang="ru-RU" sz="2000" b="1" dirty="0">
              <a:solidFill>
                <a:srgbClr val="1A04BC"/>
              </a:solidFill>
            </a:endParaRPr>
          </a:p>
          <a:p>
            <a:pPr marL="457200" indent="-457200">
              <a:lnSpc>
                <a:spcPct val="80000"/>
              </a:lnSpc>
              <a:buFont typeface="+mj-lt"/>
              <a:buAutoNum type="arabicPeriod"/>
              <a:defRPr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541651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4375" y="285750"/>
            <a:ext cx="7972425" cy="1071563"/>
          </a:xfrm>
        </p:spPr>
        <p:txBody>
          <a:bodyPr/>
          <a:lstStyle/>
          <a:p>
            <a:pPr>
              <a:defRPr/>
            </a:pPr>
            <a:r>
              <a:rPr lang="ru-RU" sz="3200" b="1" dirty="0">
                <a:solidFill>
                  <a:srgbClr val="C00000"/>
                </a:solidFill>
                <a:latin typeface="Comic Sans MS" panose="030F0702030302020204" pitchFamily="66" charset="0"/>
              </a:rPr>
              <a:t>Что такое «базовая ступень»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lnSpc>
                <a:spcPct val="80000"/>
              </a:lnSpc>
              <a:buFont typeface="Arial" charset="0"/>
              <a:buNone/>
              <a:defRPr/>
            </a:pPr>
            <a:r>
              <a:rPr lang="ru-RU" sz="2000" b="1" dirty="0">
                <a:solidFill>
                  <a:srgbClr val="1A04BC"/>
                </a:solidFill>
              </a:rPr>
              <a:t> </a:t>
            </a:r>
            <a:r>
              <a:rPr lang="ru-RU" sz="2000" b="1" u="sng" dirty="0">
                <a:solidFill>
                  <a:srgbClr val="1A04B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БАЗОВАЯ СТУПЕНЬ</a:t>
            </a:r>
            <a:r>
              <a:rPr lang="ru-RU" sz="2000" b="1" dirty="0">
                <a:solidFill>
                  <a:srgbClr val="1A04B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:</a:t>
            </a:r>
          </a:p>
          <a:p>
            <a:pPr marL="457200" indent="-457200">
              <a:lnSpc>
                <a:spcPct val="80000"/>
              </a:lnSpc>
              <a:defRPr/>
            </a:pPr>
            <a:r>
              <a:rPr lang="ru-RU" sz="2000" b="1" dirty="0">
                <a:solidFill>
                  <a:srgbClr val="1A04BC"/>
                </a:solidFill>
                <a:latin typeface="Comic Sans MS" panose="030F0702030302020204" pitchFamily="66" charset="0"/>
              </a:rPr>
              <a:t>Не меньше трети навыков малыш выполняет  не всегда или с вашей помощью  (+/-)</a:t>
            </a:r>
          </a:p>
          <a:p>
            <a:pPr marL="457200" indent="-457200">
              <a:lnSpc>
                <a:spcPct val="80000"/>
              </a:lnSpc>
              <a:defRPr/>
            </a:pPr>
            <a:r>
              <a:rPr lang="ru-RU" sz="2000" b="1" dirty="0">
                <a:solidFill>
                  <a:srgbClr val="1A04BC"/>
                </a:solidFill>
                <a:latin typeface="Comic Sans MS" panose="030F0702030302020204" pitchFamily="66" charset="0"/>
              </a:rPr>
              <a:t>Задания по ряду пунктов (примерно 1/3) ребенок выполняет самостоятельно (+)</a:t>
            </a:r>
          </a:p>
          <a:p>
            <a:pPr marL="457200" indent="-457200">
              <a:lnSpc>
                <a:spcPct val="80000"/>
              </a:lnSpc>
              <a:defRPr/>
            </a:pPr>
            <a:r>
              <a:rPr lang="ru-RU" sz="2000" b="1" dirty="0">
                <a:solidFill>
                  <a:srgbClr val="1A04BC"/>
                </a:solidFill>
                <a:latin typeface="Comic Sans MS" panose="030F0702030302020204" pitchFamily="66" charset="0"/>
              </a:rPr>
              <a:t>Есть задания, еще недоступные вашему ребенку (-)</a:t>
            </a:r>
          </a:p>
          <a:p>
            <a:pPr marL="457200" indent="-457200">
              <a:lnSpc>
                <a:spcPct val="80000"/>
              </a:lnSpc>
              <a:defRPr/>
            </a:pPr>
            <a:r>
              <a:rPr lang="ru-RU" sz="2000" b="1" dirty="0">
                <a:solidFill>
                  <a:srgbClr val="1A04BC"/>
                </a:solidFill>
                <a:latin typeface="Comic Sans MS" panose="030F0702030302020204" pitchFamily="66" charset="0"/>
              </a:rPr>
              <a:t>Если на этой ступени нет навыков, которые ребенок выполняет  по своей инициативе и самостоятельно, значит, вы выбрали  базовую ступень неверно, завысив возможности малыша, и вам следует вернуться к предыдущей ступени</a:t>
            </a:r>
            <a:r>
              <a:rPr lang="ru-RU" sz="2000" dirty="0">
                <a:solidFill>
                  <a:srgbClr val="1A04BC"/>
                </a:solidFill>
                <a:latin typeface="Comic Sans MS" panose="030F0702030302020204" pitchFamily="66" charset="0"/>
              </a:rPr>
              <a:t>.</a:t>
            </a:r>
          </a:p>
          <a:p>
            <a:pPr marL="457200" indent="-457200">
              <a:lnSpc>
                <a:spcPct val="80000"/>
              </a:lnSpc>
              <a:buFont typeface="Arial" charset="0"/>
              <a:buNone/>
              <a:defRPr/>
            </a:pPr>
            <a:endParaRPr lang="ru-RU" sz="2000" b="1" u="sng" dirty="0">
              <a:solidFill>
                <a:srgbClr val="1A04BC"/>
              </a:solidFill>
              <a:latin typeface="Comic Sans MS" panose="030F0702030302020204" pitchFamily="66" charset="0"/>
            </a:endParaRPr>
          </a:p>
          <a:p>
            <a:pPr marL="457200" indent="-457200">
              <a:lnSpc>
                <a:spcPct val="80000"/>
              </a:lnSpc>
              <a:buFont typeface="Arial" charset="0"/>
              <a:buNone/>
              <a:defRPr/>
            </a:pPr>
            <a:r>
              <a:rPr lang="ru-RU" sz="2000" b="1" u="sng" dirty="0">
                <a:solidFill>
                  <a:srgbClr val="1A04B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Ступень, предшествующая</a:t>
            </a:r>
            <a:r>
              <a:rPr lang="ru-RU" sz="2000" b="1" dirty="0">
                <a:solidFill>
                  <a:srgbClr val="1A04B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ru-RU" sz="2000" b="1" dirty="0">
                <a:solidFill>
                  <a:srgbClr val="1A04BC"/>
                </a:solidFill>
                <a:latin typeface="Comic Sans MS" panose="030F0702030302020204" pitchFamily="66" charset="0"/>
              </a:rPr>
              <a:t>базовой ступени, должна быть доступна ребенку почти полностью  (с поправками на слабые стороны)</a:t>
            </a:r>
          </a:p>
          <a:p>
            <a:pPr marL="457200" indent="-457200">
              <a:lnSpc>
                <a:spcPct val="80000"/>
              </a:lnSpc>
              <a:buFont typeface="Arial" charset="0"/>
              <a:buNone/>
              <a:defRPr/>
            </a:pPr>
            <a:endParaRPr lang="ru-RU" sz="2000" b="1" u="sng" dirty="0">
              <a:solidFill>
                <a:srgbClr val="1A04BC"/>
              </a:solidFill>
              <a:latin typeface="Comic Sans MS" panose="030F0702030302020204" pitchFamily="66" charset="0"/>
            </a:endParaRPr>
          </a:p>
          <a:p>
            <a:pPr marL="457200" indent="-457200">
              <a:lnSpc>
                <a:spcPct val="80000"/>
              </a:lnSpc>
              <a:buFont typeface="Arial" charset="0"/>
              <a:buNone/>
              <a:defRPr/>
            </a:pPr>
            <a:r>
              <a:rPr lang="ru-RU" sz="2000" b="1" u="sng" dirty="0">
                <a:solidFill>
                  <a:srgbClr val="1A04B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Ступень, следующая за базовой</a:t>
            </a:r>
            <a:r>
              <a:rPr lang="ru-RU" sz="2000" b="1" dirty="0">
                <a:solidFill>
                  <a:srgbClr val="1A04BC"/>
                </a:solidFill>
                <a:latin typeface="Comic Sans MS" panose="030F0702030302020204" pitchFamily="66" charset="0"/>
              </a:rPr>
              <a:t>, также может содержать несколько навыков, доступных ребенку. </a:t>
            </a:r>
          </a:p>
          <a:p>
            <a:pPr>
              <a:defRPr/>
            </a:pPr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43B1E10-DECA-40A9-AD13-EB8C624B63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552" y="0"/>
            <a:ext cx="8147248" cy="908720"/>
          </a:xfrm>
        </p:spPr>
        <p:txBody>
          <a:bodyPr/>
          <a:lstStyle/>
          <a:p>
            <a:r>
              <a:rPr lang="ru-RU" sz="3200" b="1" dirty="0">
                <a:solidFill>
                  <a:srgbClr val="C00000"/>
                </a:solidFill>
              </a:rPr>
              <a:t>   Запишите результаты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08C0F06-726E-4CA4-9E47-67B0D1A4D0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2696" y="1124744"/>
            <a:ext cx="8640960" cy="5217443"/>
          </a:xfrm>
        </p:spPr>
        <p:txBody>
          <a:bodyPr/>
          <a:lstStyle/>
          <a:p>
            <a:pPr marL="0" indent="0">
              <a:buNone/>
            </a:pPr>
            <a:r>
              <a:rPr lang="ru-RU" sz="2000" b="1" dirty="0">
                <a:solidFill>
                  <a:srgbClr val="1A04BC"/>
                </a:solidFill>
              </a:rPr>
              <a:t>Запишите результаты  всех сторон развития, например:</a:t>
            </a:r>
          </a:p>
          <a:p>
            <a:r>
              <a:rPr lang="ru-RU" sz="2000" b="1" i="1" dirty="0">
                <a:solidFill>
                  <a:srgbClr val="1A04BC"/>
                </a:solidFill>
              </a:rPr>
              <a:t>Общение и взаимодействие</a:t>
            </a:r>
            <a:r>
              <a:rPr lang="ru-RU" sz="2000" i="1" dirty="0">
                <a:solidFill>
                  <a:srgbClr val="1A04BC"/>
                </a:solidFill>
              </a:rPr>
              <a:t> – 4-6</a:t>
            </a:r>
          </a:p>
          <a:p>
            <a:r>
              <a:rPr lang="ru-RU" sz="2000" dirty="0">
                <a:solidFill>
                  <a:srgbClr val="1A04BC"/>
                </a:solidFill>
              </a:rPr>
              <a:t>Социально-эмоциональное развитие 6-7</a:t>
            </a:r>
          </a:p>
          <a:p>
            <a:r>
              <a:rPr lang="ru-RU" sz="2000" dirty="0">
                <a:solidFill>
                  <a:srgbClr val="1A04BC"/>
                </a:solidFill>
              </a:rPr>
              <a:t>Познавательная деятельность, игра 6-7</a:t>
            </a:r>
          </a:p>
          <a:p>
            <a:r>
              <a:rPr lang="ru-RU" sz="2000" b="1" i="1" dirty="0">
                <a:solidFill>
                  <a:srgbClr val="1A04BC"/>
                </a:solidFill>
              </a:rPr>
              <a:t>Сенсомоторное развитие 5-7</a:t>
            </a:r>
          </a:p>
          <a:p>
            <a:r>
              <a:rPr lang="ru-RU" sz="2000" dirty="0">
                <a:solidFill>
                  <a:srgbClr val="1A04BC"/>
                </a:solidFill>
              </a:rPr>
              <a:t>Самообслуживание 7-8  </a:t>
            </a:r>
          </a:p>
          <a:p>
            <a:pPr marL="0" indent="0">
              <a:buNone/>
            </a:pPr>
            <a:r>
              <a:rPr lang="ru-RU" sz="2000" b="1" dirty="0">
                <a:solidFill>
                  <a:srgbClr val="1A04BC"/>
                </a:solidFill>
              </a:rPr>
              <a:t>Нахождение навыков на двух ступенях – это вариант нормы.</a:t>
            </a:r>
          </a:p>
          <a:p>
            <a:pPr marL="0" indent="0">
              <a:buNone/>
            </a:pPr>
            <a:r>
              <a:rPr lang="ru-RU" sz="2000" b="1" dirty="0">
                <a:solidFill>
                  <a:srgbClr val="1A04BC"/>
                </a:solidFill>
              </a:rPr>
              <a:t>  В этом примере основная программа будет базироваться на 6-7 ступени развития </a:t>
            </a:r>
          </a:p>
          <a:p>
            <a:pPr marL="0" indent="0">
              <a:buNone/>
            </a:pPr>
            <a:endParaRPr lang="ru-RU" sz="2000" dirty="0">
              <a:solidFill>
                <a:srgbClr val="1A04BC"/>
              </a:solidFill>
            </a:endParaRPr>
          </a:p>
          <a:p>
            <a:pPr marL="0" indent="0">
              <a:buNone/>
            </a:pPr>
            <a:r>
              <a:rPr lang="ru-RU" sz="2000" b="1" dirty="0">
                <a:solidFill>
                  <a:srgbClr val="1A04BC"/>
                </a:solidFill>
              </a:rPr>
              <a:t>Для составления дополнительных программ</a:t>
            </a:r>
            <a:r>
              <a:rPr lang="ru-RU" sz="2000" dirty="0">
                <a:solidFill>
                  <a:srgbClr val="1A04BC"/>
                </a:solidFill>
              </a:rPr>
              <a:t>:</a:t>
            </a:r>
          </a:p>
          <a:p>
            <a:r>
              <a:rPr lang="ru-RU" sz="2000" dirty="0">
                <a:solidFill>
                  <a:srgbClr val="1A04BC"/>
                </a:solidFill>
              </a:rPr>
              <a:t>Определяем,  какие сферы развития отстают</a:t>
            </a:r>
          </a:p>
          <a:p>
            <a:r>
              <a:rPr lang="ru-RU" sz="2000" dirty="0">
                <a:solidFill>
                  <a:srgbClr val="1A04BC"/>
                </a:solidFill>
              </a:rPr>
              <a:t>Определяем  и рассматриваем сферы, где есть наибольший разброс – ребенок находится на   трех и более ступенях </a:t>
            </a:r>
          </a:p>
          <a:p>
            <a:endParaRPr lang="ru-RU" sz="2000" dirty="0">
              <a:solidFill>
                <a:srgbClr val="1A04BC"/>
              </a:solidFill>
            </a:endParaRPr>
          </a:p>
          <a:p>
            <a:pPr marL="0" indent="0">
              <a:buNone/>
            </a:pPr>
            <a:endParaRPr lang="ru-RU" sz="2000" dirty="0">
              <a:solidFill>
                <a:srgbClr val="1A04BC"/>
              </a:solidFill>
            </a:endParaRPr>
          </a:p>
          <a:p>
            <a:pPr marL="0" indent="0">
              <a:buNone/>
            </a:pPr>
            <a:r>
              <a:rPr lang="ru-RU" sz="2000" dirty="0">
                <a:solidFill>
                  <a:srgbClr val="1A04BC"/>
                </a:solidFill>
              </a:rPr>
              <a:t>2</a:t>
            </a:r>
            <a:r>
              <a:rPr lang="ru-RU" sz="2000" b="1" dirty="0">
                <a:solidFill>
                  <a:srgbClr val="1A04BC"/>
                </a:solidFill>
              </a:rPr>
              <a:t>. 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5656984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49877DF-EE3D-4778-AF00-3F78B25318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b="1" dirty="0">
                <a:solidFill>
                  <a:srgbClr val="C00000"/>
                </a:solidFill>
              </a:rPr>
              <a:t>Рекомендации по разделу «Общение и взаимодействие».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E4469AB-0E5A-4FDB-BA87-8A98D7B36A1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sz="2000" b="1" dirty="0">
                <a:solidFill>
                  <a:srgbClr val="1A04BC"/>
                </a:solidFill>
              </a:rPr>
              <a:t>1. При синдроме Дауна подробно исследуйте раздел «общение и взаимодействие»: посчитайте навыки со знаками +, +/-, - по следующим подразделам: </a:t>
            </a:r>
          </a:p>
          <a:p>
            <a:r>
              <a:rPr lang="ru-RU" sz="2000" b="1" dirty="0" err="1">
                <a:solidFill>
                  <a:srgbClr val="1A04BC"/>
                </a:solidFill>
              </a:rPr>
              <a:t>Импрессивная</a:t>
            </a:r>
            <a:r>
              <a:rPr lang="ru-RU" sz="2000" b="1" dirty="0">
                <a:solidFill>
                  <a:srgbClr val="1A04BC"/>
                </a:solidFill>
              </a:rPr>
              <a:t> речь</a:t>
            </a:r>
          </a:p>
          <a:p>
            <a:r>
              <a:rPr lang="ru-RU" sz="2000" b="1" dirty="0">
                <a:solidFill>
                  <a:srgbClr val="1A04BC"/>
                </a:solidFill>
              </a:rPr>
              <a:t>Экспрессивная речь</a:t>
            </a:r>
          </a:p>
          <a:p>
            <a:pPr marL="0" indent="0">
              <a:buNone/>
            </a:pPr>
            <a:endParaRPr lang="ru-RU" sz="2000" b="1" dirty="0">
              <a:solidFill>
                <a:srgbClr val="1A04BC"/>
              </a:solidFill>
            </a:endParaRPr>
          </a:p>
          <a:p>
            <a:pPr marL="0" indent="0">
              <a:buNone/>
            </a:pPr>
            <a:r>
              <a:rPr lang="ru-RU" sz="2000" b="1" dirty="0">
                <a:solidFill>
                  <a:srgbClr val="1A04BC"/>
                </a:solidFill>
              </a:rPr>
              <a:t>2. В случае необходимости переходите на более ранние ступени, пока не найдете базовую ступень по  каждому из этих направлений</a:t>
            </a:r>
          </a:p>
          <a:p>
            <a:pPr marL="0" indent="0">
              <a:buNone/>
            </a:pPr>
            <a:endParaRPr lang="ru-RU" sz="2000" b="1" dirty="0">
              <a:solidFill>
                <a:srgbClr val="1A04BC"/>
              </a:solidFill>
            </a:endParaRPr>
          </a:p>
          <a:p>
            <a:pPr marL="0" indent="0">
              <a:buNone/>
            </a:pPr>
            <a:r>
              <a:rPr lang="ru-RU" sz="2000" b="1" dirty="0">
                <a:solidFill>
                  <a:srgbClr val="1A04BC"/>
                </a:solidFill>
              </a:rPr>
              <a:t>3. Определите базовую ступень раздела «общение и взаимодействие» без учета речевых навыков. Для них потребуется отдельная дополнительная программа.</a:t>
            </a:r>
          </a:p>
          <a:p>
            <a:endParaRPr lang="ru-RU" sz="2000" b="1" dirty="0">
              <a:solidFill>
                <a:srgbClr val="1A04BC"/>
              </a:solidFill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2201558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827584" y="188640"/>
            <a:ext cx="8003232" cy="1800200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ru-RU" sz="3200" b="1" dirty="0">
                <a:solidFill>
                  <a:schemeClr val="accent2"/>
                </a:solidFill>
                <a:effectLst/>
                <a:latin typeface="Comic Sans MS" pitchFamily="66" charset="0"/>
              </a:rPr>
              <a:t>Анализ результатов по разделу «общение и взаимодействие»</a:t>
            </a:r>
          </a:p>
        </p:txBody>
      </p:sp>
      <p:sp>
        <p:nvSpPr>
          <p:cNvPr id="48130" name="Rectangle 3"/>
          <p:cNvSpPr>
            <a:spLocks noGrp="1"/>
          </p:cNvSpPr>
          <p:nvPr>
            <p:ph type="body" idx="1"/>
          </p:nvPr>
        </p:nvSpPr>
        <p:spPr>
          <a:xfrm>
            <a:off x="685772" y="2132856"/>
            <a:ext cx="8145044" cy="4012877"/>
          </a:xfrm>
        </p:spPr>
        <p:txBody>
          <a:bodyPr/>
          <a:lstStyle/>
          <a:p>
            <a:pPr marL="457200" indent="-457200">
              <a:lnSpc>
                <a:spcPct val="90000"/>
              </a:lnSpc>
              <a:buFont typeface="Arial" charset="0"/>
              <a:buNone/>
              <a:defRPr/>
            </a:pPr>
            <a:endParaRPr lang="ru-RU" sz="1400" b="1" dirty="0">
              <a:solidFill>
                <a:srgbClr val="1A04BC"/>
              </a:solidFill>
              <a:latin typeface="Arial" charset="0"/>
            </a:endParaRPr>
          </a:p>
          <a:p>
            <a:pPr marL="0" indent="0">
              <a:lnSpc>
                <a:spcPct val="90000"/>
              </a:lnSpc>
              <a:buNone/>
              <a:defRPr/>
            </a:pPr>
            <a:r>
              <a:rPr lang="ru-RU" sz="2800" b="1" dirty="0">
                <a:solidFill>
                  <a:srgbClr val="1A04BC"/>
                </a:solidFill>
                <a:latin typeface="Comic Sans MS" pitchFamily="66" charset="0"/>
              </a:rPr>
              <a:t> Пример:</a:t>
            </a:r>
          </a:p>
          <a:p>
            <a:pPr marL="0" indent="0">
              <a:lnSpc>
                <a:spcPct val="90000"/>
              </a:lnSpc>
              <a:buNone/>
              <a:defRPr/>
            </a:pPr>
            <a:r>
              <a:rPr lang="ru-RU" b="1" dirty="0">
                <a:solidFill>
                  <a:srgbClr val="1A04BC"/>
                </a:solidFill>
                <a:latin typeface="Comic Sans MS" pitchFamily="66" charset="0"/>
              </a:rPr>
              <a:t>Экспрессивная речь 4 ступень – в дополнительную программу</a:t>
            </a:r>
          </a:p>
          <a:p>
            <a:pPr marL="0" indent="0">
              <a:lnSpc>
                <a:spcPct val="90000"/>
              </a:lnSpc>
              <a:buNone/>
              <a:defRPr/>
            </a:pPr>
            <a:endParaRPr lang="ru-RU" b="1" dirty="0">
              <a:solidFill>
                <a:srgbClr val="1A04BC"/>
              </a:solidFill>
              <a:latin typeface="Comic Sans MS" pitchFamily="66" charset="0"/>
            </a:endParaRPr>
          </a:p>
          <a:p>
            <a:pPr marL="0" indent="0">
              <a:lnSpc>
                <a:spcPct val="90000"/>
              </a:lnSpc>
              <a:buNone/>
              <a:defRPr/>
            </a:pPr>
            <a:r>
              <a:rPr lang="ru-RU" b="1" dirty="0">
                <a:solidFill>
                  <a:srgbClr val="1A04BC"/>
                </a:solidFill>
                <a:latin typeface="Comic Sans MS" pitchFamily="66" charset="0"/>
              </a:rPr>
              <a:t>Понимание речи 5  ступень – в дополнительную программу</a:t>
            </a:r>
          </a:p>
          <a:p>
            <a:pPr marL="0" indent="0">
              <a:lnSpc>
                <a:spcPct val="90000"/>
              </a:lnSpc>
              <a:buNone/>
              <a:defRPr/>
            </a:pPr>
            <a:r>
              <a:rPr lang="ru-RU" b="1" dirty="0">
                <a:solidFill>
                  <a:srgbClr val="1A04BC"/>
                </a:solidFill>
                <a:latin typeface="Comic Sans MS" pitchFamily="66" charset="0"/>
              </a:rPr>
              <a:t> </a:t>
            </a:r>
          </a:p>
          <a:p>
            <a:pPr marL="0" indent="0">
              <a:lnSpc>
                <a:spcPct val="90000"/>
              </a:lnSpc>
              <a:buNone/>
              <a:defRPr/>
            </a:pPr>
            <a:r>
              <a:rPr lang="ru-RU" b="1" dirty="0">
                <a:solidFill>
                  <a:srgbClr val="1A04BC"/>
                </a:solidFill>
                <a:latin typeface="Comic Sans MS" pitchFamily="66" charset="0"/>
              </a:rPr>
              <a:t>Навыки общения 6 ступень в основную программу</a:t>
            </a:r>
          </a:p>
          <a:p>
            <a:pPr marL="0" indent="0">
              <a:lnSpc>
                <a:spcPct val="90000"/>
              </a:lnSpc>
              <a:buNone/>
              <a:defRPr/>
            </a:pPr>
            <a:endParaRPr lang="ru-RU" sz="2800" b="1" dirty="0">
              <a:solidFill>
                <a:srgbClr val="1A04BC"/>
              </a:solidFill>
              <a:latin typeface="Comic Sans MS" pitchFamily="66" charset="0"/>
            </a:endParaRPr>
          </a:p>
          <a:p>
            <a:pPr marL="457200" indent="-457200">
              <a:lnSpc>
                <a:spcPct val="90000"/>
              </a:lnSpc>
              <a:buFont typeface="Arial" charset="0"/>
              <a:buAutoNum type="arabicPeriod"/>
              <a:defRPr/>
            </a:pPr>
            <a:endParaRPr lang="ru-RU" sz="1600" dirty="0">
              <a:solidFill>
                <a:srgbClr val="C00000"/>
              </a:solidFill>
              <a:latin typeface="Comic Sans MS" pitchFamily="66" charset="0"/>
            </a:endParaRPr>
          </a:p>
        </p:txBody>
      </p:sp>
      <p:pic>
        <p:nvPicPr>
          <p:cNvPr id="51203" name="Picture 4" descr="Downside%20U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6021388"/>
            <a:ext cx="1035050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4375" y="285750"/>
            <a:ext cx="7972425" cy="1071563"/>
          </a:xfrm>
        </p:spPr>
        <p:txBody>
          <a:bodyPr/>
          <a:lstStyle/>
          <a:p>
            <a:pPr>
              <a:defRPr/>
            </a:pPr>
            <a:r>
              <a:rPr lang="ru-RU" sz="3200" b="1" dirty="0">
                <a:solidFill>
                  <a:srgbClr val="C00000"/>
                </a:solidFill>
                <a:latin typeface="Comic Sans MS" panose="030F0702030302020204" pitchFamily="66" charset="0"/>
              </a:rPr>
              <a:t>Рекомендации по разделу «сенсомоторное развитие»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lnSpc>
                <a:spcPct val="80000"/>
              </a:lnSpc>
              <a:buFont typeface="Arial" charset="0"/>
              <a:buNone/>
              <a:defRPr/>
            </a:pPr>
            <a:r>
              <a:rPr lang="ru-RU" sz="2000" b="1" dirty="0">
                <a:solidFill>
                  <a:srgbClr val="1A04BC"/>
                </a:solidFill>
              </a:rPr>
              <a:t>  1. При синдроме Дауна подробно исследуйте  раздел сенсомоторное развитие.</a:t>
            </a:r>
          </a:p>
          <a:p>
            <a:pPr marL="457200" indent="-457200">
              <a:lnSpc>
                <a:spcPct val="80000"/>
              </a:lnSpc>
              <a:buFont typeface="Arial" charset="0"/>
              <a:buNone/>
              <a:defRPr/>
            </a:pPr>
            <a:r>
              <a:rPr lang="ru-RU" sz="2000" b="1" dirty="0">
                <a:solidFill>
                  <a:srgbClr val="1A04BC"/>
                </a:solidFill>
              </a:rPr>
              <a:t> 2. Если по разделу крупная моторика почти все навыки со знаком «–» переходите на более ранние ступени, пока не найдете базовую ступень</a:t>
            </a:r>
          </a:p>
          <a:p>
            <a:pPr marL="457200" indent="-457200">
              <a:lnSpc>
                <a:spcPct val="80000"/>
              </a:lnSpc>
              <a:buFont typeface="Arial" charset="0"/>
              <a:buNone/>
              <a:defRPr/>
            </a:pPr>
            <a:r>
              <a:rPr lang="ru-RU" sz="2000" b="1" dirty="0">
                <a:solidFill>
                  <a:srgbClr val="1A04BC"/>
                </a:solidFill>
              </a:rPr>
              <a:t>3. Определите базовую ступень раздела  «Сенсомоторное развитие»  без учета крупной моторики. Для него потребуется отдельная дополнительная программа</a:t>
            </a:r>
          </a:p>
          <a:p>
            <a:pPr marL="457200" indent="-457200">
              <a:lnSpc>
                <a:spcPct val="80000"/>
              </a:lnSpc>
              <a:buFont typeface="Arial" charset="0"/>
              <a:buNone/>
              <a:defRPr/>
            </a:pPr>
            <a:r>
              <a:rPr lang="ru-RU" sz="2000" b="1" dirty="0">
                <a:solidFill>
                  <a:srgbClr val="1A04BC"/>
                </a:solidFill>
              </a:rPr>
              <a:t> </a:t>
            </a:r>
          </a:p>
          <a:p>
            <a:pPr marL="457200" indent="-457200">
              <a:lnSpc>
                <a:spcPct val="80000"/>
              </a:lnSpc>
              <a:buFont typeface="Arial" charset="0"/>
              <a:buNone/>
              <a:defRPr/>
            </a:pPr>
            <a:r>
              <a:rPr lang="ru-RU" sz="2000" b="1" dirty="0">
                <a:solidFill>
                  <a:srgbClr val="1A04BC"/>
                </a:solidFill>
              </a:rPr>
              <a:t> </a:t>
            </a:r>
            <a:r>
              <a:rPr lang="ru-RU" b="1" dirty="0">
                <a:solidFill>
                  <a:srgbClr val="1A04BC"/>
                </a:solidFill>
              </a:rPr>
              <a:t>Пример: </a:t>
            </a:r>
          </a:p>
          <a:p>
            <a:pPr marL="457200" indent="-457200">
              <a:lnSpc>
                <a:spcPct val="80000"/>
              </a:lnSpc>
              <a:buFont typeface="Arial" charset="0"/>
              <a:buNone/>
              <a:defRPr/>
            </a:pPr>
            <a:r>
              <a:rPr lang="ru-RU" sz="2000" b="1" dirty="0">
                <a:solidFill>
                  <a:srgbClr val="1A04BC"/>
                </a:solidFill>
              </a:rPr>
              <a:t>Сенсомоторное развитие  5-7 ступень</a:t>
            </a:r>
          </a:p>
          <a:p>
            <a:pPr marL="457200" indent="-457200">
              <a:lnSpc>
                <a:spcPct val="80000"/>
              </a:lnSpc>
              <a:buFont typeface="Arial" charset="0"/>
              <a:buNone/>
              <a:defRPr/>
            </a:pPr>
            <a:r>
              <a:rPr lang="ru-RU" sz="2000" b="1" dirty="0">
                <a:solidFill>
                  <a:srgbClr val="1A04BC"/>
                </a:solidFill>
              </a:rPr>
              <a:t>Крупная моторика 5 ступень – в дополнительную программу</a:t>
            </a:r>
          </a:p>
          <a:p>
            <a:pPr marL="457200" indent="-457200">
              <a:lnSpc>
                <a:spcPct val="80000"/>
              </a:lnSpc>
              <a:buFont typeface="Arial" charset="0"/>
              <a:buNone/>
              <a:defRPr/>
            </a:pPr>
            <a:r>
              <a:rPr lang="ru-RU" sz="2000" b="1" dirty="0">
                <a:solidFill>
                  <a:srgbClr val="1A04BC"/>
                </a:solidFill>
              </a:rPr>
              <a:t>Мелкая моторика и зрительное восприятие 6-7  - в основную программу</a:t>
            </a:r>
          </a:p>
          <a:p>
            <a:pPr marL="457200" indent="-457200">
              <a:lnSpc>
                <a:spcPct val="80000"/>
              </a:lnSpc>
              <a:buFont typeface="Arial" charset="0"/>
              <a:buNone/>
              <a:defRPr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12115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2F218BB-CD5F-47B0-803C-4CA1C6FDBE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552" y="0"/>
            <a:ext cx="8147248" cy="980728"/>
          </a:xfrm>
        </p:spPr>
        <p:txBody>
          <a:bodyPr/>
          <a:lstStyle/>
          <a:p>
            <a:r>
              <a:rPr lang="ru-RU" sz="3600" b="1" dirty="0">
                <a:solidFill>
                  <a:srgbClr val="C00000"/>
                </a:solidFill>
              </a:rPr>
              <a:t>Составление программы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7AC96B7-B43A-47FB-9F87-86C98D28D7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5536" y="1196752"/>
            <a:ext cx="8291264" cy="4929411"/>
          </a:xfrm>
        </p:spPr>
        <p:txBody>
          <a:bodyPr/>
          <a:lstStyle/>
          <a:p>
            <a:pPr marL="0" indent="0">
              <a:buNone/>
            </a:pPr>
            <a:r>
              <a:rPr lang="ru-RU" b="1" u="sng" dirty="0">
                <a:solidFill>
                  <a:srgbClr val="1A04BC"/>
                </a:solidFill>
              </a:rPr>
              <a:t>Общая программа :</a:t>
            </a:r>
            <a:r>
              <a:rPr lang="ru-RU" b="1" dirty="0">
                <a:solidFill>
                  <a:srgbClr val="1A04BC"/>
                </a:solidFill>
              </a:rPr>
              <a:t> сильные стороны развития + успешные навыки слабых сторон развития.</a:t>
            </a:r>
          </a:p>
          <a:p>
            <a:pPr marL="0" indent="0">
              <a:buNone/>
            </a:pPr>
            <a:r>
              <a:rPr lang="ru-RU" b="1" dirty="0">
                <a:solidFill>
                  <a:srgbClr val="1A04BC"/>
                </a:solidFill>
              </a:rPr>
              <a:t>Общая программа обсуждается педагогом с родителями для их самостоятельных занятий. Можно просто отметить в дневнике и отслеживать продвижение.</a:t>
            </a:r>
          </a:p>
          <a:p>
            <a:endParaRPr lang="ru-RU" b="1" dirty="0">
              <a:solidFill>
                <a:srgbClr val="1A04BC"/>
              </a:solidFill>
            </a:endParaRPr>
          </a:p>
          <a:p>
            <a:pPr marL="0" indent="0">
              <a:buNone/>
            </a:pPr>
            <a:r>
              <a:rPr lang="ru-RU" b="1" u="sng" dirty="0">
                <a:solidFill>
                  <a:srgbClr val="1A04BC"/>
                </a:solidFill>
              </a:rPr>
              <a:t>Дополнительные программы  </a:t>
            </a:r>
            <a:r>
              <a:rPr lang="ru-RU" b="1" dirty="0">
                <a:solidFill>
                  <a:srgbClr val="1A04BC"/>
                </a:solidFill>
              </a:rPr>
              <a:t>по слабым сторонам развития.</a:t>
            </a:r>
          </a:p>
          <a:p>
            <a:pPr marL="0" indent="0">
              <a:buNone/>
            </a:pPr>
            <a:r>
              <a:rPr lang="ru-RU" b="1" dirty="0">
                <a:solidFill>
                  <a:srgbClr val="1A04BC"/>
                </a:solidFill>
              </a:rPr>
              <a:t>Это - зона интереса и педагога и родителя.</a:t>
            </a:r>
          </a:p>
          <a:p>
            <a:endParaRPr lang="ru-RU" dirty="0"/>
          </a:p>
          <a:p>
            <a:r>
              <a:rPr lang="ru-RU" dirty="0"/>
              <a:t>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136782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51E973E-9673-428F-A8A0-733FB5C8CD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dirty="0">
                <a:solidFill>
                  <a:srgbClr val="C00000"/>
                </a:solidFill>
              </a:rPr>
              <a:t> </a:t>
            </a:r>
            <a:r>
              <a:rPr lang="ru-RU" sz="3600" b="1" dirty="0">
                <a:solidFill>
                  <a:srgbClr val="C00000"/>
                </a:solidFill>
              </a:rPr>
              <a:t>Примеры  содержания программ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D35BD18-FE7B-4898-B0DE-40553C0500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b="1" dirty="0">
                <a:solidFill>
                  <a:srgbClr val="C00000"/>
                </a:solidFill>
              </a:rPr>
              <a:t>Содержание общей программы</a:t>
            </a:r>
          </a:p>
          <a:p>
            <a:r>
              <a:rPr lang="ru-RU" b="1" dirty="0">
                <a:solidFill>
                  <a:srgbClr val="1A04BC"/>
                </a:solidFill>
              </a:rPr>
              <a:t>Общение и взаимодействие </a:t>
            </a:r>
            <a:r>
              <a:rPr lang="ru-RU" dirty="0">
                <a:solidFill>
                  <a:srgbClr val="1A04BC"/>
                </a:solidFill>
              </a:rPr>
              <a:t>(без экспрессивной и </a:t>
            </a:r>
            <a:r>
              <a:rPr lang="ru-RU" dirty="0" err="1">
                <a:solidFill>
                  <a:srgbClr val="1A04BC"/>
                </a:solidFill>
              </a:rPr>
              <a:t>импрессивной</a:t>
            </a:r>
            <a:r>
              <a:rPr lang="ru-RU" dirty="0">
                <a:solidFill>
                  <a:srgbClr val="1A04BC"/>
                </a:solidFill>
              </a:rPr>
              <a:t> речи)</a:t>
            </a:r>
          </a:p>
          <a:p>
            <a:r>
              <a:rPr lang="ru-RU" b="1" dirty="0">
                <a:solidFill>
                  <a:srgbClr val="1A04BC"/>
                </a:solidFill>
              </a:rPr>
              <a:t>Социально-эмоциональное развитие</a:t>
            </a:r>
          </a:p>
          <a:p>
            <a:r>
              <a:rPr lang="ru-RU" b="1" dirty="0">
                <a:solidFill>
                  <a:srgbClr val="1A04BC"/>
                </a:solidFill>
              </a:rPr>
              <a:t>Познавательная деятельность, игра</a:t>
            </a:r>
          </a:p>
          <a:p>
            <a:r>
              <a:rPr lang="ru-RU" b="1" dirty="0">
                <a:solidFill>
                  <a:srgbClr val="1A04BC"/>
                </a:solidFill>
              </a:rPr>
              <a:t>Сенсомоторное развитие (</a:t>
            </a:r>
            <a:r>
              <a:rPr lang="ru-RU" dirty="0">
                <a:solidFill>
                  <a:srgbClr val="1A04BC"/>
                </a:solidFill>
              </a:rPr>
              <a:t>без крупной моторики)</a:t>
            </a:r>
          </a:p>
          <a:p>
            <a:r>
              <a:rPr lang="ru-RU" b="1" dirty="0">
                <a:solidFill>
                  <a:srgbClr val="1A04BC"/>
                </a:solidFill>
              </a:rPr>
              <a:t>Самообслуживание</a:t>
            </a:r>
            <a:r>
              <a:rPr lang="ru-RU" dirty="0">
                <a:solidFill>
                  <a:srgbClr val="1A04BC"/>
                </a:solidFill>
              </a:rPr>
              <a:t> (по таблицам «я все смогу» </a:t>
            </a:r>
          </a:p>
          <a:p>
            <a:pPr marL="0" indent="0">
              <a:buNone/>
            </a:pPr>
            <a:r>
              <a:rPr lang="ru-RU" b="1" dirty="0">
                <a:solidFill>
                  <a:srgbClr val="C00000"/>
                </a:solidFill>
              </a:rPr>
              <a:t> Содержание  дополнительных программ</a:t>
            </a:r>
            <a:r>
              <a:rPr lang="ru-RU" dirty="0">
                <a:solidFill>
                  <a:srgbClr val="1A04BC"/>
                </a:solidFill>
              </a:rPr>
              <a:t>:</a:t>
            </a:r>
          </a:p>
          <a:p>
            <a:pPr marL="0" indent="0">
              <a:buNone/>
            </a:pPr>
            <a:r>
              <a:rPr lang="ru-RU" dirty="0">
                <a:solidFill>
                  <a:srgbClr val="1A04BC"/>
                </a:solidFill>
              </a:rPr>
              <a:t>Речь (понимание и собственная речь)</a:t>
            </a:r>
          </a:p>
          <a:p>
            <a:pPr marL="0" indent="0">
              <a:buNone/>
            </a:pPr>
            <a:r>
              <a:rPr lang="ru-RU" dirty="0">
                <a:solidFill>
                  <a:srgbClr val="1A04BC"/>
                </a:solidFill>
              </a:rPr>
              <a:t>Крупная моторика</a:t>
            </a:r>
          </a:p>
        </p:txBody>
      </p:sp>
    </p:spTree>
    <p:extLst>
      <p:ext uri="{BB962C8B-B14F-4D97-AF65-F5344CB8AC3E}">
        <p14:creationId xmlns:p14="http://schemas.microsoft.com/office/powerpoint/2010/main" val="237587367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4898D28-6FAA-4B7C-8E06-29D28FBF98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b="1" dirty="0">
                <a:solidFill>
                  <a:srgbClr val="C00000"/>
                </a:solidFill>
              </a:rPr>
              <a:t> Какие навыки входят в основную программу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EFA5253-5329-4DD0-B09F-56A2ADABBCE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ru-RU" sz="2800" b="1" dirty="0">
                <a:solidFill>
                  <a:srgbClr val="1A04BC"/>
                </a:solidFill>
              </a:rPr>
              <a:t>Отметьте или  запишите все навыки со значками  «+/-» с базовой ступени/ступеней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800" b="1" dirty="0">
                <a:solidFill>
                  <a:srgbClr val="1A04BC"/>
                </a:solidFill>
              </a:rPr>
              <a:t>Включите несформированные  навыки с предыдущей ступени 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800" b="1" dirty="0">
                <a:solidFill>
                  <a:srgbClr val="1A04BC"/>
                </a:solidFill>
              </a:rPr>
              <a:t>Включите навыки со значками  +/- с последующей ступени.</a:t>
            </a:r>
          </a:p>
          <a:p>
            <a:pPr marL="457200" indent="-457200">
              <a:buFont typeface="+mj-lt"/>
              <a:buAutoNum type="arabicPeriod"/>
            </a:pPr>
            <a:endParaRPr lang="ru-RU" sz="2800" b="1" dirty="0">
              <a:solidFill>
                <a:srgbClr val="1A04BC"/>
              </a:solidFill>
            </a:endParaRPr>
          </a:p>
          <a:p>
            <a:pPr marL="457200" indent="-457200">
              <a:buFont typeface="+mj-lt"/>
              <a:buAutoNum type="arabicPeriod"/>
            </a:pPr>
            <a:r>
              <a:rPr lang="ru-RU" sz="2800" b="1" dirty="0">
                <a:solidFill>
                  <a:srgbClr val="1A04BC"/>
                </a:solidFill>
              </a:rPr>
              <a:t>Вы можете работать по таблицам, ориентируясь на значки. Список составлять не обязательно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0715499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4054BDD-9302-4527-8360-563D03FF75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b="1" dirty="0">
                <a:solidFill>
                  <a:schemeClr val="accent2"/>
                </a:solidFill>
              </a:rPr>
              <a:t> Что входит в дополнительную программу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B66658E-140D-42A5-9DDB-46F3E4091A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ru-RU" sz="2000" b="1" dirty="0">
                <a:solidFill>
                  <a:srgbClr val="1A04BC"/>
                </a:solidFill>
              </a:rPr>
              <a:t>Навыки, вызывающие сложности и отсутствующие навыки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000" b="1" dirty="0">
                <a:solidFill>
                  <a:srgbClr val="1A04BC"/>
                </a:solidFill>
              </a:rPr>
              <a:t>Вторичные нарушения, которые  возникли из-за  их отсутствия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000" b="1" dirty="0">
                <a:solidFill>
                  <a:srgbClr val="1A04BC"/>
                </a:solidFill>
              </a:rPr>
              <a:t> Создаем условия для использования замещающих навыков, например: </a:t>
            </a:r>
          </a:p>
          <a:p>
            <a:r>
              <a:rPr lang="ru-RU" sz="2000" b="1" dirty="0">
                <a:solidFill>
                  <a:srgbClr val="1A04BC"/>
                </a:solidFill>
              </a:rPr>
              <a:t>одновременно с формированием позы сидя  подбираем шезлонг для позы сидя – развиваем мелкую моторику и игру. </a:t>
            </a:r>
          </a:p>
          <a:p>
            <a:r>
              <a:rPr lang="ru-RU" sz="2000" b="1" dirty="0">
                <a:solidFill>
                  <a:srgbClr val="1A04BC"/>
                </a:solidFill>
              </a:rPr>
              <a:t>при отсутствии речи используем альтернативные методы общения, одновременно развивая речь</a:t>
            </a:r>
          </a:p>
          <a:p>
            <a:pPr marL="0" indent="0">
              <a:buNone/>
            </a:pPr>
            <a:r>
              <a:rPr lang="ru-RU" sz="2000" b="1" dirty="0">
                <a:solidFill>
                  <a:srgbClr val="1A04BC"/>
                </a:solidFill>
              </a:rPr>
              <a:t>4. Формируем недостающие навыки в соответствии с дополнительной программой</a:t>
            </a:r>
          </a:p>
          <a:p>
            <a:pPr marL="0" indent="0">
              <a:buNone/>
            </a:pPr>
            <a:r>
              <a:rPr lang="ru-RU" sz="2000" b="1" dirty="0">
                <a:solidFill>
                  <a:srgbClr val="1A04BC"/>
                </a:solidFill>
              </a:rPr>
              <a:t> </a:t>
            </a:r>
          </a:p>
          <a:p>
            <a:r>
              <a:rPr lang="ru-RU" dirty="0">
                <a:solidFill>
                  <a:srgbClr val="C00000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33965119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49DB51D-4105-4CA7-BA3B-7259089322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552" y="0"/>
            <a:ext cx="8147248" cy="1340768"/>
          </a:xfrm>
        </p:spPr>
        <p:txBody>
          <a:bodyPr/>
          <a:lstStyle/>
          <a:p>
            <a:r>
              <a:rPr lang="ru-RU" sz="3200" b="1" dirty="0">
                <a:solidFill>
                  <a:srgbClr val="C00000"/>
                </a:solidFill>
                <a:latin typeface="Comic Sans MS" panose="030F0702030302020204" pitchFamily="66" charset="0"/>
              </a:rPr>
              <a:t>Рекомендации по  реализации  общей программы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458136C-AB76-4ABC-874E-BD4FF681AC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1520" y="1484784"/>
            <a:ext cx="8924136" cy="4641379"/>
          </a:xfrm>
        </p:spPr>
        <p:txBody>
          <a:bodyPr/>
          <a:lstStyle/>
          <a:p>
            <a:r>
              <a:rPr lang="ru-RU" b="1" dirty="0">
                <a:solidFill>
                  <a:srgbClr val="1A04BC"/>
                </a:solidFill>
                <a:latin typeface="Comic Sans MS" panose="030F0702030302020204" pitchFamily="66" charset="0"/>
              </a:rPr>
              <a:t>Деятельность – основа развития. Организуйте </a:t>
            </a:r>
            <a:r>
              <a:rPr lang="ru-RU" sz="2000" b="1" dirty="0">
                <a:solidFill>
                  <a:srgbClr val="1A04BC"/>
                </a:solidFill>
                <a:latin typeface="Comic Sans MS" panose="030F0702030302020204" pitchFamily="66" charset="0"/>
              </a:rPr>
              <a:t>бытовую</a:t>
            </a:r>
            <a:r>
              <a:rPr lang="ru-RU" b="1" dirty="0">
                <a:solidFill>
                  <a:srgbClr val="1A04BC"/>
                </a:solidFill>
                <a:latin typeface="Comic Sans MS" panose="030F0702030302020204" pitchFamily="66" charset="0"/>
              </a:rPr>
              <a:t> и игровую деятельность с учетом программы </a:t>
            </a:r>
          </a:p>
          <a:p>
            <a:r>
              <a:rPr lang="ru-RU" b="1" dirty="0">
                <a:solidFill>
                  <a:srgbClr val="1A04BC"/>
                </a:solidFill>
                <a:latin typeface="Comic Sans MS" panose="030F0702030302020204" pitchFamily="66" charset="0"/>
              </a:rPr>
              <a:t>Развивающие видео и книги используйте  как пример деятельности, которую нужно организовать в реальной жизни.</a:t>
            </a:r>
          </a:p>
          <a:p>
            <a:r>
              <a:rPr lang="ru-RU" b="1" dirty="0">
                <a:solidFill>
                  <a:srgbClr val="1A04BC"/>
                </a:solidFill>
                <a:latin typeface="Comic Sans MS" panose="030F0702030302020204" pitchFamily="66" charset="0"/>
              </a:rPr>
              <a:t>Используйте  книги и обучающие программы для контроля усвоенного</a:t>
            </a:r>
          </a:p>
          <a:p>
            <a:r>
              <a:rPr lang="ru-RU" b="1" dirty="0">
                <a:solidFill>
                  <a:srgbClr val="1A04BC"/>
                </a:solidFill>
                <a:latin typeface="Comic Sans MS" panose="030F0702030302020204" pitchFamily="66" charset="0"/>
              </a:rPr>
              <a:t>Подбирайте  задания понятные и интересные ребенку</a:t>
            </a:r>
          </a:p>
          <a:p>
            <a:r>
              <a:rPr lang="ru-RU" b="1" dirty="0">
                <a:solidFill>
                  <a:srgbClr val="1A04BC"/>
                </a:solidFill>
                <a:latin typeface="Comic Sans MS" panose="030F0702030302020204" pitchFamily="66" charset="0"/>
              </a:rPr>
              <a:t>В случае затруднений у ребенка постарайтесь понять, в чем причина и подберите ДРУГИЕ  дополнительные задания</a:t>
            </a:r>
          </a:p>
          <a:p>
            <a:endParaRPr lang="ru-RU" b="1" dirty="0">
              <a:solidFill>
                <a:srgbClr val="1A04BC"/>
              </a:solidFill>
              <a:latin typeface="Comic Sans MS" panose="030F0702030302020204" pitchFamily="66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9038334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F0E74C1-9ACE-42B5-8018-FA7316281E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60648"/>
            <a:ext cx="8075240" cy="1124744"/>
          </a:xfrm>
        </p:spPr>
        <p:txBody>
          <a:bodyPr/>
          <a:lstStyle/>
          <a:p>
            <a:r>
              <a:rPr lang="ru-RU" sz="4400" b="1" dirty="0">
                <a:solidFill>
                  <a:srgbClr val="C00000"/>
                </a:solidFill>
                <a:latin typeface="Comic Sans MS" panose="030F0702030302020204" pitchFamily="66" charset="0"/>
              </a:rPr>
              <a:t>  </a:t>
            </a:r>
            <a:r>
              <a:rPr lang="ru-RU" sz="3200" b="1" dirty="0">
                <a:solidFill>
                  <a:srgbClr val="C00000"/>
                </a:solidFill>
                <a:latin typeface="Comic Sans MS" panose="030F0702030302020204" pitchFamily="66" charset="0"/>
              </a:rPr>
              <a:t>Рекомендации по </a:t>
            </a:r>
            <a:r>
              <a:rPr lang="ru-RU" sz="3200" b="1" dirty="0" err="1">
                <a:solidFill>
                  <a:srgbClr val="C00000"/>
                </a:solidFill>
                <a:latin typeface="Comic Sans MS" panose="030F0702030302020204" pitchFamily="66" charset="0"/>
              </a:rPr>
              <a:t>реализацииобщей</a:t>
            </a:r>
            <a:r>
              <a:rPr lang="ru-RU" sz="3200" b="1" dirty="0">
                <a:solidFill>
                  <a:srgbClr val="C00000"/>
                </a:solidFill>
                <a:latin typeface="Comic Sans MS" panose="030F0702030302020204" pitchFamily="66" charset="0"/>
              </a:rPr>
              <a:t>  программы. Продолжение.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2919C90-A493-42E0-B6B7-FE708C23C25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000" b="1" dirty="0">
                <a:solidFill>
                  <a:srgbClr val="1A04BC"/>
                </a:solidFill>
              </a:rPr>
              <a:t>Подбирайте комплексные задания</a:t>
            </a:r>
          </a:p>
          <a:p>
            <a:r>
              <a:rPr lang="ru-RU" sz="2000" b="1" dirty="0">
                <a:solidFill>
                  <a:srgbClr val="1A04BC"/>
                </a:solidFill>
              </a:rPr>
              <a:t>В задании только один навык должен быть со знаком +/-. Остальные  со знаком +</a:t>
            </a:r>
          </a:p>
          <a:p>
            <a:r>
              <a:rPr lang="ru-RU" sz="2000" b="1" dirty="0">
                <a:solidFill>
                  <a:srgbClr val="1A04BC"/>
                </a:solidFill>
              </a:rPr>
              <a:t>Мотивация ребенка должна «перекрывать» цель взрослого</a:t>
            </a:r>
          </a:p>
          <a:p>
            <a:r>
              <a:rPr lang="ru-RU" sz="2000" b="1" dirty="0">
                <a:solidFill>
                  <a:srgbClr val="1A04BC"/>
                </a:solidFill>
              </a:rPr>
              <a:t> Хвалите ребенка не только  за результат, но и попытки выполнить</a:t>
            </a:r>
          </a:p>
          <a:p>
            <a:r>
              <a:rPr lang="ru-RU" sz="2000" b="1" dirty="0">
                <a:solidFill>
                  <a:srgbClr val="1A04BC"/>
                </a:solidFill>
              </a:rPr>
              <a:t>Если ребенок выполнил задание, не требуйте повторения, используйте другой вариант игры</a:t>
            </a:r>
          </a:p>
          <a:p>
            <a:r>
              <a:rPr lang="ru-RU" sz="2000" b="1" dirty="0">
                <a:solidFill>
                  <a:srgbClr val="1A04BC"/>
                </a:solidFill>
              </a:rPr>
              <a:t>После занятия оставляйте игрушки в доступе, дети любят все повторять </a:t>
            </a:r>
          </a:p>
        </p:txBody>
      </p:sp>
    </p:spTree>
    <p:extLst>
      <p:ext uri="{BB962C8B-B14F-4D97-AF65-F5344CB8AC3E}">
        <p14:creationId xmlns:p14="http://schemas.microsoft.com/office/powerpoint/2010/main" val="167492896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BD2E04F-5FD7-4E26-BCA7-DF310DE1C4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71600" y="332656"/>
            <a:ext cx="7920880" cy="1267544"/>
          </a:xfrm>
        </p:spPr>
        <p:txBody>
          <a:bodyPr/>
          <a:lstStyle/>
          <a:p>
            <a:br>
              <a:rPr lang="ru-RU" sz="3200" dirty="0">
                <a:solidFill>
                  <a:srgbClr val="C00000"/>
                </a:solidFill>
              </a:rPr>
            </a:br>
            <a:br>
              <a:rPr lang="ru-RU" sz="3200" dirty="0">
                <a:solidFill>
                  <a:srgbClr val="C00000"/>
                </a:solidFill>
              </a:rPr>
            </a:br>
            <a:r>
              <a:rPr lang="ru-RU" sz="3200" dirty="0">
                <a:solidFill>
                  <a:srgbClr val="C00000"/>
                </a:solidFill>
              </a:rPr>
              <a:t> </a:t>
            </a:r>
            <a:r>
              <a:rPr lang="ru-RU" sz="2400" b="1" dirty="0">
                <a:solidFill>
                  <a:srgbClr val="C00000"/>
                </a:solidFill>
              </a:rPr>
              <a:t>Как составить  и реализовать дополнительные, коррекционные программы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5B61FA0-7CB9-466D-84B8-9FDDD0BB2DD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 </a:t>
            </a:r>
            <a:r>
              <a:rPr lang="ru-RU" b="1" dirty="0">
                <a:solidFill>
                  <a:srgbClr val="1A04BC"/>
                </a:solidFill>
              </a:rPr>
              <a:t>Для составления  и реализации программы нужна помощь специалиста. </a:t>
            </a:r>
          </a:p>
          <a:p>
            <a:r>
              <a:rPr lang="ru-RU" b="1" dirty="0">
                <a:solidFill>
                  <a:srgbClr val="1A04BC"/>
                </a:solidFill>
              </a:rPr>
              <a:t>Используйте консультации на форуме</a:t>
            </a:r>
          </a:p>
          <a:p>
            <a:r>
              <a:rPr lang="ru-RU" b="1" dirty="0">
                <a:solidFill>
                  <a:srgbClr val="1A04BC"/>
                </a:solidFill>
              </a:rPr>
              <a:t>По возможности используйте очные консультации.</a:t>
            </a:r>
          </a:p>
          <a:p>
            <a:r>
              <a:rPr lang="ru-RU" b="1" dirty="0">
                <a:solidFill>
                  <a:srgbClr val="1A04BC"/>
                </a:solidFill>
              </a:rPr>
              <a:t> Используйте книги ДСА</a:t>
            </a:r>
          </a:p>
          <a:p>
            <a:r>
              <a:rPr lang="ru-RU" b="1" dirty="0">
                <a:solidFill>
                  <a:srgbClr val="1A04BC"/>
                </a:solidFill>
              </a:rPr>
              <a:t>Используйте видео ДСА</a:t>
            </a:r>
          </a:p>
        </p:txBody>
      </p:sp>
    </p:spTree>
    <p:extLst>
      <p:ext uri="{BB962C8B-B14F-4D97-AF65-F5344CB8AC3E}">
        <p14:creationId xmlns:p14="http://schemas.microsoft.com/office/powerpoint/2010/main" val="203505898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b="1" dirty="0">
                <a:solidFill>
                  <a:srgbClr val="C00000"/>
                </a:solidFill>
                <a:latin typeface="Comic Sans MS" pitchFamily="66" charset="0"/>
              </a:rPr>
              <a:t> Реализация программ в разных ситуациях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sz="2800" b="1" dirty="0">
                <a:solidFill>
                  <a:srgbClr val="1A04BC"/>
                </a:solidFill>
                <a:latin typeface="Comic Sans MS" pitchFamily="66" charset="0"/>
              </a:rPr>
              <a:t> В повседневной жизни:</a:t>
            </a:r>
          </a:p>
          <a:p>
            <a:pPr>
              <a:buNone/>
            </a:pPr>
            <a:r>
              <a:rPr lang="ru-RU" sz="2800" b="1" dirty="0">
                <a:solidFill>
                  <a:srgbClr val="1A04BC"/>
                </a:solidFill>
                <a:latin typeface="Comic Sans MS" pitchFamily="66" charset="0"/>
              </a:rPr>
              <a:t>дома, </a:t>
            </a:r>
          </a:p>
          <a:p>
            <a:pPr>
              <a:buNone/>
            </a:pPr>
            <a:r>
              <a:rPr lang="ru-RU" sz="2800" b="1" dirty="0">
                <a:solidFill>
                  <a:srgbClr val="1A04BC"/>
                </a:solidFill>
                <a:latin typeface="Comic Sans MS" pitchFamily="66" charset="0"/>
              </a:rPr>
              <a:t>на прогулке, </a:t>
            </a:r>
          </a:p>
          <a:p>
            <a:pPr>
              <a:buNone/>
            </a:pPr>
            <a:r>
              <a:rPr lang="ru-RU" sz="2800" b="1" dirty="0">
                <a:solidFill>
                  <a:srgbClr val="1A04BC"/>
                </a:solidFill>
                <a:latin typeface="Comic Sans MS" pitchFamily="66" charset="0"/>
              </a:rPr>
              <a:t>на </a:t>
            </a:r>
            <a:r>
              <a:rPr lang="ru-RU" sz="2800" b="1" dirty="0" err="1">
                <a:solidFill>
                  <a:srgbClr val="1A04BC"/>
                </a:solidFill>
                <a:latin typeface="Comic Sans MS" pitchFamily="66" charset="0"/>
              </a:rPr>
              <a:t>развивалках</a:t>
            </a:r>
            <a:endParaRPr lang="ru-RU" sz="2800" b="1" dirty="0">
              <a:solidFill>
                <a:srgbClr val="1A04BC"/>
              </a:solidFill>
              <a:latin typeface="Comic Sans MS" pitchFamily="66" charset="0"/>
            </a:endParaRPr>
          </a:p>
          <a:p>
            <a:pPr>
              <a:buNone/>
            </a:pPr>
            <a:r>
              <a:rPr lang="ru-RU" sz="2800" b="1" dirty="0">
                <a:solidFill>
                  <a:srgbClr val="1A04BC"/>
                </a:solidFill>
                <a:latin typeface="Comic Sans MS" pitchFamily="66" charset="0"/>
              </a:rPr>
              <a:t>В игре</a:t>
            </a:r>
          </a:p>
          <a:p>
            <a:pPr>
              <a:buNone/>
            </a:pPr>
            <a:r>
              <a:rPr lang="ru-RU" sz="2800" b="1" dirty="0">
                <a:solidFill>
                  <a:srgbClr val="1A04BC"/>
                </a:solidFill>
                <a:latin typeface="Comic Sans MS" pitchFamily="66" charset="0"/>
              </a:rPr>
              <a:t>Чтение книг</a:t>
            </a:r>
          </a:p>
          <a:p>
            <a:pPr>
              <a:buNone/>
            </a:pPr>
            <a:r>
              <a:rPr lang="ru-RU" sz="2800" b="1" dirty="0">
                <a:solidFill>
                  <a:srgbClr val="1A04BC"/>
                </a:solidFill>
                <a:latin typeface="Comic Sans MS" pitchFamily="66" charset="0"/>
              </a:rPr>
              <a:t>Занятия</a:t>
            </a:r>
          </a:p>
          <a:p>
            <a:pPr>
              <a:buNone/>
            </a:pPr>
            <a:endParaRPr lang="ru-RU" sz="2800" b="1" dirty="0">
              <a:solidFill>
                <a:srgbClr val="1A04BC"/>
              </a:solidFill>
              <a:latin typeface="Comic Sans MS" pitchFamily="66" charset="0"/>
            </a:endParaRPr>
          </a:p>
          <a:p>
            <a:pPr>
              <a:buNone/>
            </a:pPr>
            <a:r>
              <a:rPr lang="ru-RU" sz="2800" b="1" dirty="0">
                <a:solidFill>
                  <a:srgbClr val="C00000"/>
                </a:solidFill>
                <a:latin typeface="Comic Sans MS" pitchFamily="66" charset="0"/>
              </a:rPr>
              <a:t> Активное использование компетентностного подхода. Таблицы: «Я все смогу».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Rectangle 2"/>
          <p:cNvSpPr>
            <a:spLocks noGrp="1" noChangeArrowheads="1"/>
          </p:cNvSpPr>
          <p:nvPr>
            <p:ph type="title"/>
          </p:nvPr>
        </p:nvSpPr>
        <p:spPr bwMode="auto"/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ru-RU" sz="3200" b="1">
                <a:solidFill>
                  <a:schemeClr val="accent2"/>
                </a:solidFill>
                <a:effectLst/>
                <a:latin typeface="Comic Sans MS" pitchFamily="66" charset="0"/>
              </a:rPr>
              <a:t>Реализация программы – книги ДСА</a:t>
            </a:r>
          </a:p>
        </p:txBody>
      </p:sp>
      <p:pic>
        <p:nvPicPr>
          <p:cNvPr id="53250" name="Picture 3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/>
      </p:pic>
      <p:pic>
        <p:nvPicPr>
          <p:cNvPr id="53251" name="Picture 4" descr="Downside%20Up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67625" y="6021388"/>
            <a:ext cx="1035050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82371D4-DCBB-4442-87E6-7FB260F2FC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b="1" i="1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5A3620D-26B2-4041-896C-1B6000725C4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ru-RU" sz="6000" b="1" i="1" dirty="0">
                <a:solidFill>
                  <a:srgbClr val="C00000"/>
                </a:solidFill>
              </a:rPr>
              <a:t>Благодарим за внимание!</a:t>
            </a:r>
          </a:p>
        </p:txBody>
      </p:sp>
    </p:spTree>
    <p:extLst>
      <p:ext uri="{BB962C8B-B14F-4D97-AF65-F5344CB8AC3E}">
        <p14:creationId xmlns:p14="http://schemas.microsoft.com/office/powerpoint/2010/main" val="306046663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сполнительная">
  <a:themeElements>
    <a:clrScheme name="Исполнительная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Исполнительная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Исполнитель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6326</TotalTime>
  <Words>1703</Words>
  <Application>Microsoft Office PowerPoint</Application>
  <PresentationFormat>Экран (4:3)</PresentationFormat>
  <Paragraphs>210</Paragraphs>
  <Slides>23</Slides>
  <Notes>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30" baseType="lpstr">
      <vt:lpstr>Arial</vt:lpstr>
      <vt:lpstr>Calibri</vt:lpstr>
      <vt:lpstr>Century Gothic</vt:lpstr>
      <vt:lpstr>Comic Sans MS</vt:lpstr>
      <vt:lpstr>Courier New</vt:lpstr>
      <vt:lpstr>Palatino Linotype</vt:lpstr>
      <vt:lpstr>Исполнительная</vt:lpstr>
      <vt:lpstr>Встреча-практикум «Планирование  и реализация программы развития ребенка в рамках семейно-центрированной модели»</vt:lpstr>
      <vt:lpstr>СТРУКТУРА ДНЕВНИКА</vt:lpstr>
      <vt:lpstr> Таблицы дневника разбиты на 11 ступеней  1 год: 1-5 ступень; 2-3/4 год: 5-11 ступень.</vt:lpstr>
      <vt:lpstr>Стороны/сферы развития</vt:lpstr>
      <vt:lpstr>Пример заполнения дневника</vt:lpstr>
      <vt:lpstr>Частота обследования и составления программы</vt:lpstr>
      <vt:lpstr>Обследование ребенка, с учетом неравномерности развития</vt:lpstr>
      <vt:lpstr>Как найти базовую ступень. С какой ступени начать обследование: </vt:lpstr>
      <vt:lpstr>Что такое «базовая ступень»</vt:lpstr>
      <vt:lpstr>   Запишите результаты</vt:lpstr>
      <vt:lpstr>Рекомендации по разделу «Общение и взаимодействие».</vt:lpstr>
      <vt:lpstr>Анализ результатов по разделу «общение и взаимодействие»</vt:lpstr>
      <vt:lpstr>Рекомендации по разделу «сенсомоторное развитие» </vt:lpstr>
      <vt:lpstr>Составление программы</vt:lpstr>
      <vt:lpstr> Примеры  содержания программ</vt:lpstr>
      <vt:lpstr> Какие навыки входят в основную программу</vt:lpstr>
      <vt:lpstr> Что входит в дополнительную программу</vt:lpstr>
      <vt:lpstr>Рекомендации по  реализации  общей программы</vt:lpstr>
      <vt:lpstr>  Рекомендации по реализацииобщей  программы. Продолжение.</vt:lpstr>
      <vt:lpstr>   Как составить  и реализовать дополнительные, коррекционные программы</vt:lpstr>
      <vt:lpstr> Реализация программ в разных ситуациях</vt:lpstr>
      <vt:lpstr>Реализация программы – книги ДСА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Ребенок  в естественной среде</dc:title>
  <dc:creator>Pole Elena</dc:creator>
  <cp:lastModifiedBy>Полина Жиянова</cp:lastModifiedBy>
  <cp:revision>400</cp:revision>
  <dcterms:created xsi:type="dcterms:W3CDTF">2015-10-31T09:38:48Z</dcterms:created>
  <dcterms:modified xsi:type="dcterms:W3CDTF">2020-10-30T11:23:55Z</dcterms:modified>
</cp:coreProperties>
</file>